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4"/>
  </p:notesMasterIdLst>
  <p:handoutMasterIdLst>
    <p:handoutMasterId r:id="rId35"/>
  </p:handoutMasterIdLst>
  <p:sldIdLst>
    <p:sldId id="1983" r:id="rId8"/>
    <p:sldId id="1838" r:id="rId9"/>
    <p:sldId id="2041" r:id="rId10"/>
    <p:sldId id="2024" r:id="rId11"/>
    <p:sldId id="2021" r:id="rId12"/>
    <p:sldId id="2031" r:id="rId13"/>
    <p:sldId id="2032" r:id="rId14"/>
    <p:sldId id="2025" r:id="rId15"/>
    <p:sldId id="2042" r:id="rId16"/>
    <p:sldId id="2058" r:id="rId17"/>
    <p:sldId id="2043" r:id="rId18"/>
    <p:sldId id="2046" r:id="rId19"/>
    <p:sldId id="2047" r:id="rId20"/>
    <p:sldId id="2050" r:id="rId21"/>
    <p:sldId id="2048" r:id="rId22"/>
    <p:sldId id="2049" r:id="rId23"/>
    <p:sldId id="2044" r:id="rId24"/>
    <p:sldId id="2045" r:id="rId25"/>
    <p:sldId id="2063" r:id="rId26"/>
    <p:sldId id="2027" r:id="rId27"/>
    <p:sldId id="2036" r:id="rId28"/>
    <p:sldId id="2038" r:id="rId29"/>
    <p:sldId id="2037" r:id="rId30"/>
    <p:sldId id="2039" r:id="rId31"/>
    <p:sldId id="2035"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5CCEC"/>
    <a:srgbClr val="374154"/>
    <a:srgbClr val="D9FFBD"/>
    <a:srgbClr val="91D150"/>
    <a:srgbClr val="F2F2F2"/>
    <a:srgbClr val="FFB8B8"/>
    <a:srgbClr val="59595A"/>
    <a:srgbClr val="5DB5E8"/>
    <a:srgbClr val="7030A0"/>
    <a:srgbClr val="F9F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329294E-FAB7-D64B-A079-633EEFA1EC7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349483"/>
            <a:ext cx="12196763" cy="6159033"/>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3640058" y="4131621"/>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3254065" y="938151"/>
            <a:ext cx="7272808"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壁仞芯片剖析</a:t>
            </a:r>
            <a:endParaRPr lang="en-US" altLang="zh-CN" sz="88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7745718" y="4293095"/>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69" y="429309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ECE7B4C-2EE7-6A4E-B604-FC44787A1F06}"/>
              </a:ext>
            </a:extLst>
          </p:cNvPr>
          <p:cNvSpPr>
            <a:spLocks noGrp="1"/>
          </p:cNvSpPr>
          <p:nvPr>
            <p:ph type="title"/>
          </p:nvPr>
        </p:nvSpPr>
        <p:spPr/>
        <p:txBody>
          <a:bodyPr/>
          <a:lstStyle/>
          <a:p>
            <a:r>
              <a:rPr lang="zh-CN" altLang="en-US" dirty="0"/>
              <a:t>双 </a:t>
            </a:r>
            <a:r>
              <a:rPr lang="en-US" altLang="zh-CN" dirty="0"/>
              <a:t>Die</a:t>
            </a:r>
            <a:r>
              <a:rPr lang="zh-CN" altLang="en-US" dirty="0"/>
              <a:t> 设计</a:t>
            </a:r>
          </a:p>
        </p:txBody>
      </p:sp>
      <p:sp>
        <p:nvSpPr>
          <p:cNvPr id="8" name="内容占位符 7">
            <a:extLst>
              <a:ext uri="{FF2B5EF4-FFF2-40B4-BE49-F238E27FC236}">
                <a16:creationId xmlns:a16="http://schemas.microsoft.com/office/drawing/2014/main" id="{A5557B76-8967-574A-838E-77FF21F7EEFC}"/>
              </a:ext>
            </a:extLst>
          </p:cNvPr>
          <p:cNvSpPr>
            <a:spLocks noGrp="1"/>
          </p:cNvSpPr>
          <p:nvPr>
            <p:ph sz="half" idx="10"/>
          </p:nvPr>
        </p:nvSpPr>
        <p:spPr>
          <a:xfrm>
            <a:off x="5666334" y="1495552"/>
            <a:ext cx="5920776" cy="4525736"/>
          </a:xfrm>
        </p:spPr>
        <p:txBody>
          <a:bodyPr anchor="ctr"/>
          <a:lstStyle/>
          <a:p>
            <a:pPr>
              <a:lnSpc>
                <a:spcPct val="180000"/>
              </a:lnSpc>
            </a:pPr>
            <a:r>
              <a:rPr lang="zh-CN" altLang="en-US" dirty="0"/>
              <a:t>打破掩模版尺寸限制，在芯片上集成更多晶体管</a:t>
            </a:r>
          </a:p>
          <a:p>
            <a:pPr>
              <a:lnSpc>
                <a:spcPct val="180000"/>
              </a:lnSpc>
            </a:pPr>
            <a:r>
              <a:rPr lang="zh-CN" altLang="en-US" dirty="0"/>
              <a:t>一次流片可以封装多个产品</a:t>
            </a:r>
            <a:endParaRPr lang="en-US" altLang="zh-CN" dirty="0"/>
          </a:p>
          <a:p>
            <a:pPr>
              <a:lnSpc>
                <a:spcPct val="180000"/>
              </a:lnSpc>
            </a:pPr>
            <a:r>
              <a:rPr lang="zh-CN" altLang="en-US" dirty="0"/>
              <a:t>模具更小，产量更高，成本更低</a:t>
            </a:r>
            <a:endParaRPr lang="en-US" altLang="zh-CN" dirty="0"/>
          </a:p>
          <a:p>
            <a:pPr>
              <a:lnSpc>
                <a:spcPct val="180000"/>
              </a:lnSpc>
            </a:pPr>
            <a:r>
              <a:rPr lang="en-US" altLang="zh-CN" dirty="0"/>
              <a:t>Die</a:t>
            </a:r>
            <a:r>
              <a:rPr lang="zh-CN" altLang="en-US" dirty="0"/>
              <a:t> </a:t>
            </a:r>
            <a:r>
              <a:rPr lang="en-US" altLang="zh-CN" dirty="0"/>
              <a:t>to</a:t>
            </a:r>
            <a:r>
              <a:rPr lang="zh-CN" altLang="en-US" dirty="0"/>
              <a:t> </a:t>
            </a:r>
            <a:r>
              <a:rPr lang="en-US" altLang="zh-CN" dirty="0"/>
              <a:t>Die</a:t>
            </a:r>
            <a:r>
              <a:rPr lang="zh-CN" altLang="en-US" dirty="0"/>
              <a:t> 提供 </a:t>
            </a:r>
            <a:r>
              <a:rPr lang="en-US" altLang="zh-CN" dirty="0"/>
              <a:t>896GB/s</a:t>
            </a:r>
            <a:r>
              <a:rPr lang="zh-CN" altLang="en-US" dirty="0"/>
              <a:t> 高速互连带宽</a:t>
            </a:r>
          </a:p>
          <a:p>
            <a:pPr>
              <a:lnSpc>
                <a:spcPct val="180000"/>
              </a:lnSpc>
            </a:pPr>
            <a:r>
              <a:rPr lang="zh-CN" altLang="en-US" dirty="0"/>
              <a:t>相比单芯片设计有 </a:t>
            </a:r>
            <a:r>
              <a:rPr lang="en-US" altLang="zh-CN" dirty="0"/>
              <a:t>30%</a:t>
            </a:r>
            <a:r>
              <a:rPr lang="zh-CN" altLang="en-US" dirty="0"/>
              <a:t> 性能和 </a:t>
            </a:r>
            <a:r>
              <a:rPr lang="en-US" altLang="zh-CN" dirty="0"/>
              <a:t>20%</a:t>
            </a:r>
            <a:r>
              <a:rPr lang="zh-CN" altLang="en-US" dirty="0"/>
              <a:t> 产能提升</a:t>
            </a:r>
          </a:p>
        </p:txBody>
      </p:sp>
      <p:pic>
        <p:nvPicPr>
          <p:cNvPr id="11" name="图片 10">
            <a:extLst>
              <a:ext uri="{FF2B5EF4-FFF2-40B4-BE49-F238E27FC236}">
                <a16:creationId xmlns:a16="http://schemas.microsoft.com/office/drawing/2014/main" id="{671936B4-B189-E748-A8DC-908D3B2D85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735" y="1988840"/>
            <a:ext cx="4515139" cy="3888432"/>
          </a:xfrm>
          <a:prstGeom prst="rect">
            <a:avLst/>
          </a:prstGeom>
        </p:spPr>
      </p:pic>
    </p:spTree>
    <p:extLst>
      <p:ext uri="{BB962C8B-B14F-4D97-AF65-F5344CB8AC3E}">
        <p14:creationId xmlns:p14="http://schemas.microsoft.com/office/powerpoint/2010/main" val="21228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4088552028"/>
              </p:ext>
            </p:extLst>
          </p:nvPr>
        </p:nvGraphicFramePr>
        <p:xfrm>
          <a:off x="5090269" y="964050"/>
          <a:ext cx="6480720" cy="5345265"/>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18363830"/>
                    </a:ext>
                  </a:extLst>
                </a:gridCol>
                <a:gridCol w="3600400">
                  <a:extLst>
                    <a:ext uri="{9D8B030D-6E8A-4147-A177-3AD203B41FA5}">
                      <a16:colId xmlns:a16="http://schemas.microsoft.com/office/drawing/2014/main" val="925626628"/>
                    </a:ext>
                  </a:extLst>
                </a:gridCol>
              </a:tblGrid>
              <a:tr h="391986">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BR100</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806195119"/>
                  </a:ext>
                </a:extLst>
              </a:tr>
              <a:tr h="391986">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1074mm^2 @7nm</a:t>
                      </a:r>
                      <a:r>
                        <a:rPr lang="zh-CN" altLang="en-US" sz="1400" dirty="0">
                          <a:solidFill>
                            <a:srgbClr val="374154"/>
                          </a:solidFill>
                          <a:latin typeface="Gill Sans MT" panose="020B0502020104020203" pitchFamily="34" charset="0"/>
                          <a:ea typeface="+mj-ea"/>
                        </a:rPr>
                        <a:t> </a:t>
                      </a:r>
                      <a:r>
                        <a:rPr lang="en-US" altLang="zh-CN" sz="1400" dirty="0">
                          <a:solidFill>
                            <a:srgbClr val="374154"/>
                          </a:solidFill>
                          <a:latin typeface="Gill Sans MT" panose="020B0502020104020203" pitchFamily="34" charset="0"/>
                          <a:ea typeface="+mj-ea"/>
                        </a:rPr>
                        <a:t>(77Billion)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99504820"/>
                  </a:ext>
                </a:extLst>
              </a:tr>
              <a:tr h="1532310">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2048 TOPS @ INT8</a:t>
                      </a:r>
                    </a:p>
                    <a:p>
                      <a:r>
                        <a:rPr lang="en-US" altLang="zh-CN" sz="1400" dirty="0">
                          <a:solidFill>
                            <a:srgbClr val="374154"/>
                          </a:solidFill>
                          <a:latin typeface="Gill Sans MT" panose="020B0502020104020203" pitchFamily="34" charset="0"/>
                          <a:ea typeface="+mj-ea"/>
                        </a:rPr>
                        <a:t>1024 TFLOPS @ BF16</a:t>
                      </a:r>
                    </a:p>
                    <a:p>
                      <a:r>
                        <a:rPr lang="en-US" altLang="zh-CN" sz="1400" dirty="0">
                          <a:solidFill>
                            <a:srgbClr val="374154"/>
                          </a:solidFill>
                          <a:latin typeface="Gill Sans MT" panose="020B0502020104020203" pitchFamily="34" charset="0"/>
                          <a:ea typeface="+mj-ea"/>
                        </a:rPr>
                        <a:t>512 TFLOPS @ TF32+</a:t>
                      </a:r>
                    </a:p>
                    <a:p>
                      <a:r>
                        <a:rPr lang="en-US" altLang="zh-CN" sz="1400" dirty="0">
                          <a:solidFill>
                            <a:srgbClr val="374154"/>
                          </a:solidFill>
                          <a:latin typeface="Gill Sans MT" panose="020B0502020104020203" pitchFamily="34" charset="0"/>
                          <a:ea typeface="+mj-ea"/>
                        </a:rPr>
                        <a:t>256 TFLOPS @ FP32</a:t>
                      </a:r>
                    </a:p>
                    <a:p>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FP16, INT32, INT16</a:t>
                      </a:r>
                      <a:r>
                        <a:rPr lang="zh-CN" altLang="en-US" sz="1400" dirty="0">
                          <a:solidFill>
                            <a:srgbClr val="374154"/>
                          </a:solidFill>
                          <a:latin typeface="Gill Sans MT" panose="020B0502020104020203" pitchFamily="34" charset="0"/>
                          <a:ea typeface="+mj-ea"/>
                        </a:rPr>
                        <a:t>等精度类型</a:t>
                      </a:r>
                    </a:p>
                  </a:txBody>
                  <a:tcPr anchor="ctr"/>
                </a:tc>
                <a:extLst>
                  <a:ext uri="{0D108BD9-81ED-4DB2-BD59-A6C34878D82A}">
                    <a16:rowId xmlns:a16="http://schemas.microsoft.com/office/drawing/2014/main" val="2369165913"/>
                  </a:ext>
                </a:extLst>
              </a:tr>
              <a:tr h="391986">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9493844"/>
                  </a:ext>
                </a:extLst>
              </a:tr>
              <a:tr h="391986">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64GB HBM2E</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4096bit</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1.64TB/s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79946875"/>
                  </a:ext>
                </a:extLst>
              </a:tr>
              <a:tr h="391986">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512 GB/s </a:t>
                      </a:r>
                      <a:r>
                        <a:rPr lang="en-US" altLang="zh-CN" sz="1400" dirty="0" err="1">
                          <a:solidFill>
                            <a:srgbClr val="374154"/>
                          </a:solidFill>
                          <a:latin typeface="Gill Sans MT" panose="020B0502020104020203" pitchFamily="34" charset="0"/>
                          <a:ea typeface="+mj-ea"/>
                        </a:rPr>
                        <a:t>BLink</a:t>
                      </a:r>
                      <a:r>
                        <a:rPr lang="en-US" altLang="zh-CN" sz="1400" dirty="0">
                          <a:solidFill>
                            <a:srgbClr val="374154"/>
                          </a:solidFill>
                          <a:latin typeface="Gill Sans MT" panose="020B0502020104020203" pitchFamily="34" charset="0"/>
                          <a:ea typeface="+mj-ea"/>
                        </a:rPr>
                        <a: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26332874"/>
                  </a:ext>
                </a:extLst>
              </a:tr>
              <a:tr h="391986">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FFB8B8">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8</a:t>
                      </a:r>
                      <a:r>
                        <a:rPr lang="zh-CN" altLang="en-US" sz="1400" dirty="0">
                          <a:solidFill>
                            <a:srgbClr val="374154"/>
                          </a:solidFill>
                          <a:latin typeface="Gill Sans MT" panose="020B0502020104020203" pitchFamily="34" charset="0"/>
                          <a:ea typeface="+mj-ea"/>
                        </a:rPr>
                        <a:t>份</a:t>
                      </a:r>
                    </a:p>
                  </a:txBody>
                  <a:tcPr anchor="ctr"/>
                </a:tc>
                <a:extLst>
                  <a:ext uri="{0D108BD9-81ED-4DB2-BD59-A6C34878D82A}">
                    <a16:rowId xmlns:a16="http://schemas.microsoft.com/office/drawing/2014/main" val="3039304705"/>
                  </a:ext>
                </a:extLst>
              </a:tr>
              <a:tr h="677067">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64</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512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tc>
                <a:extLst>
                  <a:ext uri="{0D108BD9-81ED-4DB2-BD59-A6C34878D82A}">
                    <a16:rowId xmlns:a16="http://schemas.microsoft.com/office/drawing/2014/main" val="4290146274"/>
                  </a:ext>
                </a:extLst>
              </a:tr>
              <a:tr h="391986">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550W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956218491"/>
                  </a:ext>
                </a:extLst>
              </a:tr>
              <a:tr h="391986">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FFB8B8">
                        <a:alpha val="20000"/>
                      </a:srgbClr>
                    </a:solidFill>
                  </a:tcPr>
                </a:tc>
                <a:tc>
                  <a:txBody>
                    <a:bodyPr/>
                    <a:lstStyle/>
                    <a:p>
                      <a:r>
                        <a:rPr lang="en-US" altLang="zh-CN" sz="1400" dirty="0">
                          <a:solidFill>
                            <a:srgbClr val="374154"/>
                          </a:solidFill>
                          <a:latin typeface="Gill Sans MT" panose="020B0502020104020203" pitchFamily="34" charset="0"/>
                          <a:ea typeface="+mj-ea"/>
                        </a:rPr>
                        <a:t>OAM</a:t>
                      </a:r>
                      <a:r>
                        <a:rPr lang="zh-CN" altLang="en-US" sz="1400" dirty="0">
                          <a:solidFill>
                            <a:srgbClr val="374154"/>
                          </a:solidFill>
                          <a:latin typeface="Gill Sans MT" panose="020B0502020104020203" pitchFamily="34" charset="0"/>
                          <a:ea typeface="+mj-ea"/>
                        </a:rPr>
                        <a:t>模组</a:t>
                      </a:r>
                    </a:p>
                  </a:txBody>
                  <a:tcPr anchor="ctr"/>
                </a:tc>
                <a:extLst>
                  <a:ext uri="{0D108BD9-81ED-4DB2-BD59-A6C34878D82A}">
                    <a16:rowId xmlns:a16="http://schemas.microsoft.com/office/drawing/2014/main" val="3452800059"/>
                  </a:ext>
                </a:extLst>
              </a:tr>
            </a:tbl>
          </a:graphicData>
        </a:graphic>
      </p:graphicFrame>
      <p:pic>
        <p:nvPicPr>
          <p:cNvPr id="7" name="图片 6">
            <a:extLst>
              <a:ext uri="{FF2B5EF4-FFF2-40B4-BE49-F238E27FC236}">
                <a16:creationId xmlns:a16="http://schemas.microsoft.com/office/drawing/2014/main" id="{5B818B9B-64EF-4444-94D7-B6EBBCE2F4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3765" y="2398739"/>
            <a:ext cx="4248472" cy="2694399"/>
          </a:xfrm>
          <a:prstGeom prst="rect">
            <a:avLst/>
          </a:prstGeom>
        </p:spPr>
      </p:pic>
    </p:spTree>
    <p:extLst>
      <p:ext uri="{BB962C8B-B14F-4D97-AF65-F5344CB8AC3E}">
        <p14:creationId xmlns:p14="http://schemas.microsoft.com/office/powerpoint/2010/main" val="2061558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a:t>
            </a:r>
            <a:r>
              <a:rPr kumimoji="1" lang="en-US" altLang="zh-CN" dirty="0"/>
              <a:t>NV</a:t>
            </a:r>
            <a:r>
              <a:rPr kumimoji="1" lang="zh-CN" altLang="en-US" dirty="0"/>
              <a:t> </a:t>
            </a:r>
            <a:r>
              <a:rPr kumimoji="1" lang="en-US" altLang="zh-CN" dirty="0"/>
              <a:t>A100</a:t>
            </a:r>
            <a:endParaRPr kumimoji="1" lang="zh-CN" altLang="en-US" dirty="0"/>
          </a:p>
        </p:txBody>
      </p:sp>
      <p:pic>
        <p:nvPicPr>
          <p:cNvPr id="7" name="图片 6">
            <a:extLst>
              <a:ext uri="{FF2B5EF4-FFF2-40B4-BE49-F238E27FC236}">
                <a16:creationId xmlns:a16="http://schemas.microsoft.com/office/drawing/2014/main" id="{5B818B9B-64EF-4444-94D7-B6EBBCE2F4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5813" y="2479387"/>
            <a:ext cx="4248472" cy="2694399"/>
          </a:xfrm>
          <a:prstGeom prst="rect">
            <a:avLst/>
          </a:prstGeom>
        </p:spPr>
      </p:pic>
      <p:pic>
        <p:nvPicPr>
          <p:cNvPr id="3" name="图片 2">
            <a:extLst>
              <a:ext uri="{FF2B5EF4-FFF2-40B4-BE49-F238E27FC236}">
                <a16:creationId xmlns:a16="http://schemas.microsoft.com/office/drawing/2014/main" id="{7B275A2D-578D-3D43-9FB9-823749EAC8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437" y="2560037"/>
            <a:ext cx="4523395" cy="2533101"/>
          </a:xfrm>
          <a:prstGeom prst="rect">
            <a:avLst/>
          </a:prstGeom>
        </p:spPr>
      </p:pic>
    </p:spTree>
    <p:extLst>
      <p:ext uri="{BB962C8B-B14F-4D97-AF65-F5344CB8AC3E}">
        <p14:creationId xmlns:p14="http://schemas.microsoft.com/office/powerpoint/2010/main" val="405103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072B-2AE2-0D44-8462-7FFFB23B4763}"/>
              </a:ext>
            </a:extLst>
          </p:cNvPr>
          <p:cNvSpPr>
            <a:spLocks noGrp="1"/>
          </p:cNvSpPr>
          <p:nvPr>
            <p:ph type="title"/>
          </p:nvPr>
        </p:nvSpPr>
        <p:spPr/>
        <p:txBody>
          <a:bodyPr/>
          <a:lstStyle/>
          <a:p>
            <a:r>
              <a:rPr lang="zh-CN" altLang="en-US" dirty="0"/>
              <a:t>壁砺™</a:t>
            </a:r>
            <a:r>
              <a:rPr lang="en-US" altLang="zh-CN" dirty="0"/>
              <a:t>100P</a:t>
            </a:r>
            <a:endParaRPr kumimoji="1" lang="zh-CN" altLang="en-US" dirty="0"/>
          </a:p>
        </p:txBody>
      </p:sp>
      <p:sp>
        <p:nvSpPr>
          <p:cNvPr id="4" name="内容占位符 3">
            <a:extLst>
              <a:ext uri="{FF2B5EF4-FFF2-40B4-BE49-F238E27FC236}">
                <a16:creationId xmlns:a16="http://schemas.microsoft.com/office/drawing/2014/main" id="{E43DC5FA-0CC1-7B44-8B81-E2966719A5E6}"/>
              </a:ext>
            </a:extLst>
          </p:cNvPr>
          <p:cNvSpPr>
            <a:spLocks noGrp="1"/>
          </p:cNvSpPr>
          <p:nvPr>
            <p:ph sz="half" idx="10"/>
          </p:nvPr>
        </p:nvSpPr>
        <p:spPr/>
        <p:txBody>
          <a:bodyPr anchor="ctr"/>
          <a:lstStyle/>
          <a:p>
            <a:pPr latinLnBrk="1"/>
            <a:r>
              <a:rPr kumimoji="1" lang="en-US" altLang="zh-CN" b="1" dirty="0"/>
              <a:t>OAM</a:t>
            </a:r>
            <a:r>
              <a:rPr kumimoji="1" lang="zh-CN" altLang="en-US" b="1" dirty="0"/>
              <a:t>：</a:t>
            </a:r>
            <a:r>
              <a:rPr lang="en-US" altLang="zh-CN" dirty="0"/>
              <a:t>OCP Accelerator Module(OAM)</a:t>
            </a:r>
            <a:r>
              <a:rPr lang="zh-CN" altLang="en-US" dirty="0"/>
              <a:t>，</a:t>
            </a:r>
            <a:r>
              <a:rPr lang="en-US" altLang="zh-CN" dirty="0"/>
              <a:t>OCP</a:t>
            </a:r>
            <a:r>
              <a:rPr lang="zh-CN" altLang="en-US" dirty="0"/>
              <a:t> 开放加速模组。</a:t>
            </a:r>
            <a:endParaRPr lang="en-US" altLang="zh-CN" dirty="0"/>
          </a:p>
          <a:p>
            <a:pPr latinLnBrk="1"/>
            <a:r>
              <a:rPr lang="zh-CN" altLang="en-US" b="1" dirty="0"/>
              <a:t>目的： </a:t>
            </a:r>
            <a:r>
              <a:rPr kumimoji="1" lang="en-US" altLang="zh-CN" dirty="0"/>
              <a:t>1</a:t>
            </a:r>
            <a:r>
              <a:rPr kumimoji="1" lang="zh-CN" altLang="en-US" dirty="0"/>
              <a:t>）提供一个基本框架，使不同芯片供应商的</a:t>
            </a:r>
            <a:r>
              <a:rPr kumimoji="1" lang="en-US" altLang="zh-CN" dirty="0"/>
              <a:t>OAM</a:t>
            </a:r>
            <a:r>
              <a:rPr kumimoji="1" lang="zh-CN" altLang="en-US" dirty="0"/>
              <a:t>可以在同一系统中使用。</a:t>
            </a:r>
            <a:r>
              <a:rPr kumimoji="1" lang="en-US" altLang="zh-CN" dirty="0"/>
              <a:t>2</a:t>
            </a:r>
            <a:r>
              <a:rPr kumimoji="1" lang="zh-CN" altLang="en-US" dirty="0"/>
              <a:t>）提供一个完整的参考设计，使重新设计最小化。</a:t>
            </a:r>
            <a:endParaRPr kumimoji="1" lang="en-US" altLang="zh-CN" dirty="0"/>
          </a:p>
          <a:p>
            <a:pPr latinLnBrk="1"/>
            <a:r>
              <a:rPr kumimoji="1" lang="zh-CN" altLang="en-US" b="1" dirty="0"/>
              <a:t>内容：</a:t>
            </a:r>
            <a:r>
              <a:rPr kumimoji="1" lang="zh-CN" altLang="en-US" dirty="0"/>
              <a:t>提供底盘平台、散热器、夹层、定位销、螺钉安装孔、底版、</a:t>
            </a:r>
            <a:r>
              <a:rPr kumimoji="1" lang="en-US" altLang="zh-CN" dirty="0"/>
              <a:t>EMI</a:t>
            </a:r>
            <a:r>
              <a:rPr kumimoji="1" lang="zh-CN" altLang="en-US" dirty="0"/>
              <a:t>垫圈、</a:t>
            </a:r>
            <a:r>
              <a:rPr kumimoji="1" lang="en-US" altLang="zh-CN" dirty="0"/>
              <a:t>PCB</a:t>
            </a:r>
            <a:r>
              <a:rPr kumimoji="1" lang="zh-CN" altLang="en-US" dirty="0"/>
              <a:t> 版等标准。</a:t>
            </a:r>
            <a:endParaRPr kumimoji="1" lang="en-US" altLang="zh-CN" dirty="0"/>
          </a:p>
        </p:txBody>
      </p:sp>
      <p:pic>
        <p:nvPicPr>
          <p:cNvPr id="5" name="图片 4">
            <a:extLst>
              <a:ext uri="{FF2B5EF4-FFF2-40B4-BE49-F238E27FC236}">
                <a16:creationId xmlns:a16="http://schemas.microsoft.com/office/drawing/2014/main" id="{8B350EB3-BFD7-5C44-B834-A739355753FA}"/>
              </a:ext>
            </a:extLst>
          </p:cNvPr>
          <p:cNvPicPr>
            <a:picLocks noChangeAspect="1"/>
          </p:cNvPicPr>
          <p:nvPr/>
        </p:nvPicPr>
        <p:blipFill>
          <a:blip r:embed="rId2"/>
          <a:stretch>
            <a:fillRect/>
          </a:stretch>
        </p:blipFill>
        <p:spPr>
          <a:xfrm>
            <a:off x="1425424" y="1628800"/>
            <a:ext cx="3407378" cy="3805436"/>
          </a:xfrm>
          <a:prstGeom prst="rect">
            <a:avLst/>
          </a:prstGeom>
        </p:spPr>
      </p:pic>
      <p:sp>
        <p:nvSpPr>
          <p:cNvPr id="6" name="矩形 5">
            <a:extLst>
              <a:ext uri="{FF2B5EF4-FFF2-40B4-BE49-F238E27FC236}">
                <a16:creationId xmlns:a16="http://schemas.microsoft.com/office/drawing/2014/main" id="{53445FC2-80C5-9844-8B6E-E53190E58C06}"/>
              </a:ext>
            </a:extLst>
          </p:cNvPr>
          <p:cNvSpPr/>
          <p:nvPr/>
        </p:nvSpPr>
        <p:spPr>
          <a:xfrm>
            <a:off x="1281408" y="5738237"/>
            <a:ext cx="3952877"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j-ea"/>
              </a:rPr>
              <a:t>壁砺™</a:t>
            </a:r>
            <a:r>
              <a:rPr lang="en-US" altLang="zh-CN" sz="2000" dirty="0">
                <a:solidFill>
                  <a:srgbClr val="374154"/>
                </a:solidFill>
                <a:latin typeface="Gill Sans MT" panose="020B0502020104020203" pitchFamily="34" charset="0"/>
                <a:ea typeface="+mj-ea"/>
              </a:rPr>
              <a:t>100P</a:t>
            </a:r>
            <a:r>
              <a:rPr lang="zh-CN" altLang="en-US" sz="2000" dirty="0">
                <a:solidFill>
                  <a:srgbClr val="374154"/>
                </a:solidFill>
                <a:latin typeface="Gill Sans MT" panose="020B0502020104020203" pitchFamily="34" charset="0"/>
                <a:ea typeface="+mj-ea"/>
              </a:rPr>
              <a:t>产品形态为</a:t>
            </a:r>
            <a:r>
              <a:rPr lang="en-US" altLang="zh-CN" sz="2000" dirty="0">
                <a:solidFill>
                  <a:srgbClr val="374154"/>
                </a:solidFill>
                <a:latin typeface="Gill Sans MT" panose="020B0502020104020203" pitchFamily="34" charset="0"/>
                <a:ea typeface="+mj-ea"/>
              </a:rPr>
              <a:t>OAM</a:t>
            </a:r>
            <a:r>
              <a:rPr lang="zh-CN" altLang="en-US" sz="2000" dirty="0">
                <a:solidFill>
                  <a:srgbClr val="374154"/>
                </a:solidFill>
                <a:latin typeface="Gill Sans MT" panose="020B0502020104020203" pitchFamily="34" charset="0"/>
                <a:ea typeface="+mj-ea"/>
              </a:rPr>
              <a:t>模组</a:t>
            </a:r>
          </a:p>
        </p:txBody>
      </p:sp>
    </p:spTree>
    <p:extLst>
      <p:ext uri="{BB962C8B-B14F-4D97-AF65-F5344CB8AC3E}">
        <p14:creationId xmlns:p14="http://schemas.microsoft.com/office/powerpoint/2010/main" val="23866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86B36D0-175E-C34F-A86F-6D4B8249A4B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18661" y="2058589"/>
            <a:ext cx="3465612" cy="4106715"/>
          </a:xfrm>
          <a:prstGeom prst="rect">
            <a:avLst/>
          </a:prstGeom>
        </p:spPr>
      </p:pic>
      <p:sp>
        <p:nvSpPr>
          <p:cNvPr id="2" name="标题 1">
            <a:extLst>
              <a:ext uri="{FF2B5EF4-FFF2-40B4-BE49-F238E27FC236}">
                <a16:creationId xmlns:a16="http://schemas.microsoft.com/office/drawing/2014/main" id="{4AC1CAEA-621B-FE4A-BC12-BD560BC4D530}"/>
              </a:ext>
            </a:extLst>
          </p:cNvPr>
          <p:cNvSpPr>
            <a:spLocks noGrp="1"/>
          </p:cNvSpPr>
          <p:nvPr>
            <p:ph type="title"/>
          </p:nvPr>
        </p:nvSpPr>
        <p:spPr/>
        <p:txBody>
          <a:bodyPr/>
          <a:lstStyle/>
          <a:p>
            <a:r>
              <a:rPr kumimoji="1" lang="en-US" altLang="zh-CN" dirty="0"/>
              <a:t>OAM</a:t>
            </a:r>
            <a:r>
              <a:rPr kumimoji="1" lang="zh-CN" altLang="en-US" dirty="0"/>
              <a:t>，</a:t>
            </a:r>
            <a:r>
              <a:rPr lang="en-US" altLang="zh-CN" dirty="0"/>
              <a:t>OCP</a:t>
            </a:r>
            <a:r>
              <a:rPr lang="zh-CN" altLang="en-US" dirty="0"/>
              <a:t> 开放加速模组</a:t>
            </a:r>
            <a:endParaRPr kumimoji="1" lang="zh-CN" altLang="en-US" dirty="0"/>
          </a:p>
        </p:txBody>
      </p:sp>
      <p:pic>
        <p:nvPicPr>
          <p:cNvPr id="5" name="图片 4">
            <a:extLst>
              <a:ext uri="{FF2B5EF4-FFF2-40B4-BE49-F238E27FC236}">
                <a16:creationId xmlns:a16="http://schemas.microsoft.com/office/drawing/2014/main" id="{F86E0043-50B0-3C4A-812F-356D3A46BCF0}"/>
              </a:ext>
            </a:extLst>
          </p:cNvPr>
          <p:cNvPicPr>
            <a:picLocks noChangeAspect="1"/>
          </p:cNvPicPr>
          <p:nvPr/>
        </p:nvPicPr>
        <p:blipFill>
          <a:blip r:embed="rId3"/>
          <a:stretch>
            <a:fillRect/>
          </a:stretch>
        </p:blipFill>
        <p:spPr>
          <a:xfrm>
            <a:off x="337741" y="1628800"/>
            <a:ext cx="4896544" cy="4552572"/>
          </a:xfrm>
          <a:prstGeom prst="rect">
            <a:avLst/>
          </a:prstGeom>
        </p:spPr>
      </p:pic>
      <p:pic>
        <p:nvPicPr>
          <p:cNvPr id="6" name="图片 5">
            <a:extLst>
              <a:ext uri="{FF2B5EF4-FFF2-40B4-BE49-F238E27FC236}">
                <a16:creationId xmlns:a16="http://schemas.microsoft.com/office/drawing/2014/main" id="{A9291EEC-9211-CB47-B177-FDFB80B35694}"/>
              </a:ext>
            </a:extLst>
          </p:cNvPr>
          <p:cNvPicPr>
            <a:picLocks noChangeAspect="1"/>
          </p:cNvPicPr>
          <p:nvPr/>
        </p:nvPicPr>
        <p:blipFill>
          <a:blip r:embed="rId4"/>
          <a:stretch>
            <a:fillRect/>
          </a:stretch>
        </p:blipFill>
        <p:spPr>
          <a:xfrm>
            <a:off x="5162277" y="1628800"/>
            <a:ext cx="3653657" cy="4552572"/>
          </a:xfrm>
          <a:prstGeom prst="rect">
            <a:avLst/>
          </a:prstGeom>
        </p:spPr>
      </p:pic>
    </p:spTree>
    <p:extLst>
      <p:ext uri="{BB962C8B-B14F-4D97-AF65-F5344CB8AC3E}">
        <p14:creationId xmlns:p14="http://schemas.microsoft.com/office/powerpoint/2010/main" val="476045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5072B-2AE2-0D44-8462-7FFFB23B4763}"/>
              </a:ext>
            </a:extLst>
          </p:cNvPr>
          <p:cNvSpPr>
            <a:spLocks noGrp="1"/>
          </p:cNvSpPr>
          <p:nvPr>
            <p:ph type="title"/>
          </p:nvPr>
        </p:nvSpPr>
        <p:spPr/>
        <p:txBody>
          <a:bodyPr/>
          <a:lstStyle/>
          <a:p>
            <a:r>
              <a:rPr lang="zh-CN" altLang="en-US" dirty="0"/>
              <a:t>壁砺™</a:t>
            </a:r>
            <a:r>
              <a:rPr lang="en-US" altLang="zh-CN" dirty="0"/>
              <a:t>100 UBB</a:t>
            </a:r>
            <a:endParaRPr kumimoji="1" lang="zh-CN" altLang="en-US" dirty="0"/>
          </a:p>
        </p:txBody>
      </p:sp>
      <p:sp>
        <p:nvSpPr>
          <p:cNvPr id="4" name="内容占位符 3">
            <a:extLst>
              <a:ext uri="{FF2B5EF4-FFF2-40B4-BE49-F238E27FC236}">
                <a16:creationId xmlns:a16="http://schemas.microsoft.com/office/drawing/2014/main" id="{E43DC5FA-0CC1-7B44-8B81-E2966719A5E6}"/>
              </a:ext>
            </a:extLst>
          </p:cNvPr>
          <p:cNvSpPr>
            <a:spLocks noGrp="1"/>
          </p:cNvSpPr>
          <p:nvPr>
            <p:ph sz="half" idx="10"/>
          </p:nvPr>
        </p:nvSpPr>
        <p:spPr/>
        <p:txBody>
          <a:bodyPr anchor="ctr"/>
          <a:lstStyle/>
          <a:p>
            <a:pPr latinLnBrk="1"/>
            <a:r>
              <a:rPr lang="en-US" altLang="zh-CN" dirty="0"/>
              <a:t>OCP</a:t>
            </a:r>
            <a:r>
              <a:rPr lang="zh-CN" altLang="en-US" dirty="0"/>
              <a:t>：</a:t>
            </a:r>
            <a:r>
              <a:rPr lang="en-US" altLang="zh-CN" dirty="0"/>
              <a:t>An Open Accelerator Infrastructure(OCP) Project</a:t>
            </a:r>
            <a:r>
              <a:rPr lang="zh-CN" altLang="en-US" dirty="0"/>
              <a:t>，开放计算项目。</a:t>
            </a:r>
            <a:endParaRPr kumimoji="1" lang="en-US" altLang="zh-CN" dirty="0"/>
          </a:p>
          <a:p>
            <a:pPr latinLnBrk="1"/>
            <a:r>
              <a:rPr kumimoji="1" lang="en-US" altLang="zh-CN" dirty="0"/>
              <a:t>UBB</a:t>
            </a:r>
            <a:r>
              <a:rPr kumimoji="1" lang="zh-CN" altLang="en-US" dirty="0"/>
              <a:t>：</a:t>
            </a:r>
            <a:r>
              <a:rPr kumimoji="1" lang="en-US" altLang="zh-CN" dirty="0"/>
              <a:t>Universal Baseboard (UBB)</a:t>
            </a:r>
            <a:r>
              <a:rPr kumimoji="1" lang="zh-CN" altLang="en-US" dirty="0"/>
              <a:t>，统一基板。</a:t>
            </a:r>
            <a:endParaRPr kumimoji="1" lang="en-US" altLang="zh-CN" dirty="0"/>
          </a:p>
          <a:p>
            <a:pPr latinLnBrk="1"/>
            <a:endParaRPr kumimoji="1" lang="en-US" altLang="zh-CN" dirty="0"/>
          </a:p>
          <a:p>
            <a:pPr latinLnBrk="1"/>
            <a:r>
              <a:rPr lang="zh-CN" altLang="en-US" b="1" dirty="0"/>
              <a:t>目的：</a:t>
            </a:r>
            <a:r>
              <a:rPr lang="en-US" altLang="zh-CN" dirty="0"/>
              <a:t>OCP</a:t>
            </a:r>
            <a:r>
              <a:rPr lang="zh-CN" altLang="en-US" dirty="0"/>
              <a:t> 系统 和 </a:t>
            </a:r>
            <a:r>
              <a:rPr lang="en-US" altLang="zh-CN" dirty="0"/>
              <a:t>UBB</a:t>
            </a:r>
            <a:r>
              <a:rPr lang="zh-CN" altLang="en-US" dirty="0"/>
              <a:t> 标准设计，让开源技术更广泛的推广到产业链，使产业配套更加简化。</a:t>
            </a:r>
            <a:endParaRPr kumimoji="1" lang="zh-CN" altLang="en-US" dirty="0"/>
          </a:p>
        </p:txBody>
      </p:sp>
      <p:sp>
        <p:nvSpPr>
          <p:cNvPr id="6" name="矩形 5">
            <a:extLst>
              <a:ext uri="{FF2B5EF4-FFF2-40B4-BE49-F238E27FC236}">
                <a16:creationId xmlns:a16="http://schemas.microsoft.com/office/drawing/2014/main" id="{53445FC2-80C5-9844-8B6E-E53190E58C06}"/>
              </a:ext>
            </a:extLst>
          </p:cNvPr>
          <p:cNvSpPr/>
          <p:nvPr/>
        </p:nvSpPr>
        <p:spPr>
          <a:xfrm>
            <a:off x="1129829" y="5517232"/>
            <a:ext cx="3796232" cy="853632"/>
          </a:xfrm>
          <a:prstGeom prst="rect">
            <a:avLst/>
          </a:prstGeom>
        </p:spPr>
        <p:txBody>
          <a:bodyPr wrap="none">
            <a:spAutoFit/>
          </a:bodyPr>
          <a:lstStyle/>
          <a:p>
            <a:pPr algn="ctr">
              <a:lnSpc>
                <a:spcPct val="130000"/>
              </a:lnSpc>
            </a:pPr>
            <a:r>
              <a:rPr lang="zh-CN" altLang="en-US" sz="2000" dirty="0">
                <a:solidFill>
                  <a:srgbClr val="374154"/>
                </a:solidFill>
                <a:latin typeface="Gill Sans MT" panose="020B0502020104020203" pitchFamily="34" charset="0"/>
                <a:ea typeface="+mj-ea"/>
              </a:rPr>
              <a:t>模组基于</a:t>
            </a:r>
            <a:r>
              <a:rPr lang="en-US" altLang="zh-CN" sz="2000" dirty="0">
                <a:solidFill>
                  <a:srgbClr val="374154"/>
                </a:solidFill>
                <a:latin typeface="Gill Sans MT" panose="020B0502020104020203" pitchFamily="34" charset="0"/>
                <a:ea typeface="+mj-ea"/>
              </a:rPr>
              <a:t>OCP UBB v1.0</a:t>
            </a:r>
            <a:r>
              <a:rPr lang="zh-CN" altLang="en-US" sz="2000" dirty="0">
                <a:solidFill>
                  <a:srgbClr val="374154"/>
                </a:solidFill>
                <a:latin typeface="Gill Sans MT" panose="020B0502020104020203" pitchFamily="34" charset="0"/>
                <a:ea typeface="+mj-ea"/>
              </a:rPr>
              <a:t>标准开发</a:t>
            </a:r>
            <a:endParaRPr lang="en-US" altLang="zh-CN" sz="2000" dirty="0">
              <a:solidFill>
                <a:srgbClr val="374154"/>
              </a:solidFill>
              <a:latin typeface="Gill Sans MT" panose="020B0502020104020203" pitchFamily="34" charset="0"/>
              <a:ea typeface="+mj-ea"/>
            </a:endParaRPr>
          </a:p>
          <a:p>
            <a:pPr algn="ctr">
              <a:lnSpc>
                <a:spcPct val="130000"/>
              </a:lnSpc>
            </a:pPr>
            <a:r>
              <a:rPr lang="zh-CN" altLang="en-US" sz="2000" dirty="0">
                <a:solidFill>
                  <a:srgbClr val="374154"/>
                </a:solidFill>
                <a:latin typeface="Gill Sans MT" panose="020B0502020104020203" pitchFamily="34" charset="0"/>
                <a:ea typeface="+mj-ea"/>
              </a:rPr>
              <a:t>搭载</a:t>
            </a:r>
            <a:r>
              <a:rPr lang="en-US" altLang="zh-CN" sz="2000" dirty="0">
                <a:solidFill>
                  <a:srgbClr val="374154"/>
                </a:solidFill>
                <a:latin typeface="Gill Sans MT" panose="020B0502020104020203" pitchFamily="34" charset="0"/>
                <a:ea typeface="+mj-ea"/>
              </a:rPr>
              <a:t>8</a:t>
            </a:r>
            <a:r>
              <a:rPr lang="zh-CN" altLang="en-US" sz="2000" dirty="0">
                <a:solidFill>
                  <a:srgbClr val="374154"/>
                </a:solidFill>
                <a:latin typeface="Gill Sans MT" panose="020B0502020104020203" pitchFamily="34" charset="0"/>
                <a:ea typeface="+mj-ea"/>
              </a:rPr>
              <a:t>张壁砺™</a:t>
            </a:r>
            <a:r>
              <a:rPr lang="en-US" altLang="zh-CN" sz="2000" dirty="0">
                <a:solidFill>
                  <a:srgbClr val="374154"/>
                </a:solidFill>
                <a:latin typeface="Gill Sans MT" panose="020B0502020104020203" pitchFamily="34" charset="0"/>
                <a:ea typeface="+mj-ea"/>
              </a:rPr>
              <a:t>100P</a:t>
            </a:r>
            <a:r>
              <a:rPr lang="zh-CN" altLang="en-US" sz="2000" dirty="0">
                <a:solidFill>
                  <a:srgbClr val="374154"/>
                </a:solidFill>
                <a:latin typeface="Gill Sans MT" panose="020B0502020104020203" pitchFamily="34" charset="0"/>
                <a:ea typeface="+mj-ea"/>
              </a:rPr>
              <a:t>通用</a:t>
            </a:r>
            <a:r>
              <a:rPr lang="en-US" altLang="zh-CN" sz="2000" dirty="0">
                <a:solidFill>
                  <a:srgbClr val="374154"/>
                </a:solidFill>
                <a:latin typeface="Gill Sans MT" panose="020B0502020104020203" pitchFamily="34" charset="0"/>
                <a:ea typeface="+mj-ea"/>
              </a:rPr>
              <a:t>GPU</a:t>
            </a:r>
            <a:endParaRPr lang="zh-CN" altLang="en-US" sz="2000" dirty="0">
              <a:solidFill>
                <a:srgbClr val="374154"/>
              </a:solidFill>
              <a:latin typeface="Gill Sans MT" panose="020B0502020104020203" pitchFamily="34" charset="0"/>
              <a:ea typeface="+mj-ea"/>
            </a:endParaRPr>
          </a:p>
        </p:txBody>
      </p:sp>
      <p:pic>
        <p:nvPicPr>
          <p:cNvPr id="3" name="图片 2">
            <a:extLst>
              <a:ext uri="{FF2B5EF4-FFF2-40B4-BE49-F238E27FC236}">
                <a16:creationId xmlns:a16="http://schemas.microsoft.com/office/drawing/2014/main" id="{764C3E8C-DD9C-2B43-B838-317B0592EB88}"/>
              </a:ext>
            </a:extLst>
          </p:cNvPr>
          <p:cNvPicPr>
            <a:picLocks noChangeAspect="1"/>
          </p:cNvPicPr>
          <p:nvPr/>
        </p:nvPicPr>
        <p:blipFill>
          <a:blip r:embed="rId2"/>
          <a:stretch>
            <a:fillRect/>
          </a:stretch>
        </p:blipFill>
        <p:spPr>
          <a:xfrm>
            <a:off x="481757" y="1844824"/>
            <a:ext cx="5053845" cy="3364458"/>
          </a:xfrm>
          <a:prstGeom prst="rect">
            <a:avLst/>
          </a:prstGeom>
        </p:spPr>
      </p:pic>
    </p:spTree>
    <p:extLst>
      <p:ext uri="{BB962C8B-B14F-4D97-AF65-F5344CB8AC3E}">
        <p14:creationId xmlns:p14="http://schemas.microsoft.com/office/powerpoint/2010/main" val="288620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12D8A3-360E-2A4F-8E9D-E1404EFC7D20}"/>
              </a:ext>
            </a:extLst>
          </p:cNvPr>
          <p:cNvSpPr>
            <a:spLocks noGrp="1"/>
          </p:cNvSpPr>
          <p:nvPr>
            <p:ph type="title"/>
          </p:nvPr>
        </p:nvSpPr>
        <p:spPr/>
        <p:txBody>
          <a:bodyPr/>
          <a:lstStyle/>
          <a:p>
            <a:r>
              <a:rPr lang="zh-CN" altLang="en-US" dirty="0"/>
              <a:t>海玄服务器</a:t>
            </a:r>
            <a:endParaRPr kumimoji="1" lang="zh-CN" altLang="en-US" dirty="0"/>
          </a:p>
        </p:txBody>
      </p:sp>
      <p:pic>
        <p:nvPicPr>
          <p:cNvPr id="5" name="图片 4">
            <a:extLst>
              <a:ext uri="{FF2B5EF4-FFF2-40B4-BE49-F238E27FC236}">
                <a16:creationId xmlns:a16="http://schemas.microsoft.com/office/drawing/2014/main" id="{F62954E3-ECE2-8248-982D-A569BA7A4B13}"/>
              </a:ext>
            </a:extLst>
          </p:cNvPr>
          <p:cNvPicPr>
            <a:picLocks noChangeAspect="1"/>
          </p:cNvPicPr>
          <p:nvPr/>
        </p:nvPicPr>
        <p:blipFill>
          <a:blip r:embed="rId2"/>
          <a:stretch>
            <a:fillRect/>
          </a:stretch>
        </p:blipFill>
        <p:spPr>
          <a:xfrm>
            <a:off x="1273845" y="1539436"/>
            <a:ext cx="3528392" cy="3974671"/>
          </a:xfrm>
          <a:prstGeom prst="rect">
            <a:avLst/>
          </a:prstGeom>
        </p:spPr>
      </p:pic>
      <p:sp>
        <p:nvSpPr>
          <p:cNvPr id="6" name="矩形 5">
            <a:extLst>
              <a:ext uri="{FF2B5EF4-FFF2-40B4-BE49-F238E27FC236}">
                <a16:creationId xmlns:a16="http://schemas.microsoft.com/office/drawing/2014/main" id="{8C824AD3-8B94-AC4F-B6AF-D6D1B9F3A1DA}"/>
              </a:ext>
            </a:extLst>
          </p:cNvPr>
          <p:cNvSpPr/>
          <p:nvPr/>
        </p:nvSpPr>
        <p:spPr>
          <a:xfrm>
            <a:off x="1169901" y="5784783"/>
            <a:ext cx="3736279" cy="453522"/>
          </a:xfrm>
          <a:prstGeom prst="rect">
            <a:avLst/>
          </a:prstGeom>
        </p:spPr>
        <p:txBody>
          <a:bodyPr wrap="none">
            <a:spAutoFit/>
          </a:bodyPr>
          <a:lstStyle/>
          <a:p>
            <a:pPr algn="ctr">
              <a:lnSpc>
                <a:spcPct val="130000"/>
              </a:lnSpc>
            </a:pPr>
            <a:r>
              <a:rPr lang="zh-CN" altLang="en-US" sz="2000" dirty="0">
                <a:solidFill>
                  <a:srgbClr val="374154"/>
                </a:solidFill>
                <a:latin typeface="Gill Sans MT" panose="020B0502020104020203" pitchFamily="34" charset="0"/>
                <a:ea typeface="+mj-ea"/>
              </a:rPr>
              <a:t>搭载 </a:t>
            </a:r>
            <a:r>
              <a:rPr lang="en-US" altLang="zh-CN" sz="2000" dirty="0">
                <a:solidFill>
                  <a:srgbClr val="374154"/>
                </a:solidFill>
                <a:latin typeface="Gill Sans MT" panose="020B0502020104020203" pitchFamily="34" charset="0"/>
                <a:ea typeface="+mj-ea"/>
              </a:rPr>
              <a:t>8 </a:t>
            </a:r>
            <a:r>
              <a:rPr lang="zh-CN" altLang="en-US" sz="2000" dirty="0">
                <a:solidFill>
                  <a:srgbClr val="374154"/>
                </a:solidFill>
                <a:latin typeface="Gill Sans MT" panose="020B0502020104020203" pitchFamily="34" charset="0"/>
                <a:ea typeface="+mj-ea"/>
              </a:rPr>
              <a:t>个壁砺™</a:t>
            </a:r>
            <a:r>
              <a:rPr lang="en-US" altLang="zh-CN" sz="2000" dirty="0">
                <a:solidFill>
                  <a:srgbClr val="374154"/>
                </a:solidFill>
                <a:latin typeface="Gill Sans MT" panose="020B0502020104020203" pitchFamily="34" charset="0"/>
                <a:ea typeface="+mj-ea"/>
              </a:rPr>
              <a:t>100P OAM </a:t>
            </a:r>
            <a:r>
              <a:rPr lang="zh-CN" altLang="en-US" sz="2000" dirty="0">
                <a:solidFill>
                  <a:srgbClr val="374154"/>
                </a:solidFill>
                <a:latin typeface="Gill Sans MT" panose="020B0502020104020203" pitchFamily="34" charset="0"/>
                <a:ea typeface="+mj-ea"/>
              </a:rPr>
              <a:t>模组</a:t>
            </a:r>
          </a:p>
        </p:txBody>
      </p:sp>
      <p:pic>
        <p:nvPicPr>
          <p:cNvPr id="9" name="图片 8">
            <a:extLst>
              <a:ext uri="{FF2B5EF4-FFF2-40B4-BE49-F238E27FC236}">
                <a16:creationId xmlns:a16="http://schemas.microsoft.com/office/drawing/2014/main" id="{41D8FA18-7406-4A4F-B2D5-5E9D6F8804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6413" y="1367344"/>
            <a:ext cx="4781905" cy="4921184"/>
          </a:xfrm>
          <a:prstGeom prst="rect">
            <a:avLst/>
          </a:prstGeom>
        </p:spPr>
      </p:pic>
    </p:spTree>
    <p:extLst>
      <p:ext uri="{BB962C8B-B14F-4D97-AF65-F5344CB8AC3E}">
        <p14:creationId xmlns:p14="http://schemas.microsoft.com/office/powerpoint/2010/main" val="33407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104</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2623726284"/>
              </p:ext>
            </p:extLst>
          </p:nvPr>
        </p:nvGraphicFramePr>
        <p:xfrm>
          <a:off x="5090269" y="964050"/>
          <a:ext cx="6480720" cy="5345265"/>
        </p:xfrm>
        <a:graphic>
          <a:graphicData uri="http://schemas.openxmlformats.org/drawingml/2006/table">
            <a:tbl>
              <a:tblPr firstRow="1" bandRow="1">
                <a:tableStyleId>{5940675A-B579-460E-94D1-54222C63F5DA}</a:tableStyleId>
              </a:tblPr>
              <a:tblGrid>
                <a:gridCol w="2880320">
                  <a:extLst>
                    <a:ext uri="{9D8B030D-6E8A-4147-A177-3AD203B41FA5}">
                      <a16:colId xmlns:a16="http://schemas.microsoft.com/office/drawing/2014/main" val="218363830"/>
                    </a:ext>
                  </a:extLst>
                </a:gridCol>
                <a:gridCol w="3600400">
                  <a:extLst>
                    <a:ext uri="{9D8B030D-6E8A-4147-A177-3AD203B41FA5}">
                      <a16:colId xmlns:a16="http://schemas.microsoft.com/office/drawing/2014/main" val="925626628"/>
                    </a:ext>
                  </a:extLst>
                </a:gridCol>
              </a:tblGrid>
              <a:tr h="391986">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BR104</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806195119"/>
                  </a:ext>
                </a:extLst>
              </a:tr>
              <a:tr h="391986">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99504820"/>
                  </a:ext>
                </a:extLst>
              </a:tr>
              <a:tr h="1532310">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1024 TOPS @ INT8</a:t>
                      </a:r>
                    </a:p>
                    <a:p>
                      <a:r>
                        <a:rPr lang="en-US" altLang="zh-CN" sz="1400" dirty="0">
                          <a:solidFill>
                            <a:srgbClr val="374154"/>
                          </a:solidFill>
                          <a:latin typeface="Gill Sans MT" panose="020B0502020104020203" pitchFamily="34" charset="0"/>
                          <a:ea typeface="+mj-ea"/>
                        </a:rPr>
                        <a:t>512 TFLOPS @ BF16</a:t>
                      </a:r>
                    </a:p>
                    <a:p>
                      <a:r>
                        <a:rPr lang="en-US" altLang="zh-CN" sz="1400" dirty="0">
                          <a:solidFill>
                            <a:srgbClr val="374154"/>
                          </a:solidFill>
                          <a:latin typeface="Gill Sans MT" panose="020B0502020104020203" pitchFamily="34" charset="0"/>
                          <a:ea typeface="+mj-ea"/>
                        </a:rPr>
                        <a:t>256 TFLOPS @ TF32+</a:t>
                      </a:r>
                    </a:p>
                    <a:p>
                      <a:r>
                        <a:rPr lang="en-US" altLang="zh-CN" sz="1400" dirty="0">
                          <a:solidFill>
                            <a:srgbClr val="374154"/>
                          </a:solidFill>
                          <a:latin typeface="Gill Sans MT" panose="020B0502020104020203" pitchFamily="34" charset="0"/>
                          <a:ea typeface="+mj-ea"/>
                        </a:rPr>
                        <a:t>128 TFLOPS @ FP32</a:t>
                      </a:r>
                    </a:p>
                    <a:p>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FP16, INT32, INT16</a:t>
                      </a:r>
                      <a:r>
                        <a:rPr lang="zh-CN" altLang="en-US" sz="1400" dirty="0">
                          <a:solidFill>
                            <a:srgbClr val="374154"/>
                          </a:solidFill>
                          <a:latin typeface="Gill Sans MT" panose="020B0502020104020203" pitchFamily="34" charset="0"/>
                          <a:ea typeface="+mj-ea"/>
                        </a:rPr>
                        <a:t>等精度类型</a:t>
                      </a:r>
                    </a:p>
                  </a:txBody>
                  <a:tcPr anchor="ctr"/>
                </a:tc>
                <a:extLst>
                  <a:ext uri="{0D108BD9-81ED-4DB2-BD59-A6C34878D82A}">
                    <a16:rowId xmlns:a16="http://schemas.microsoft.com/office/drawing/2014/main" val="2369165913"/>
                  </a:ext>
                </a:extLst>
              </a:tr>
              <a:tr h="391986">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019493844"/>
                  </a:ext>
                </a:extLst>
              </a:tr>
              <a:tr h="391986">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32GB HBM2E</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2048bit</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819GB/s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79946875"/>
                  </a:ext>
                </a:extLst>
              </a:tr>
              <a:tr h="391986">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192 GB/s </a:t>
                      </a:r>
                      <a:r>
                        <a:rPr lang="en-US" altLang="zh-CN" sz="1400" dirty="0" err="1">
                          <a:solidFill>
                            <a:srgbClr val="374154"/>
                          </a:solidFill>
                          <a:latin typeface="Gill Sans MT" panose="020B0502020104020203" pitchFamily="34" charset="0"/>
                          <a:ea typeface="+mj-ea"/>
                        </a:rPr>
                        <a:t>BLink</a:t>
                      </a:r>
                      <a:r>
                        <a:rPr lang="en-US" altLang="zh-CN" sz="1400" dirty="0">
                          <a:solidFill>
                            <a:srgbClr val="374154"/>
                          </a:solidFill>
                          <a:latin typeface="Gill Sans MT" panose="020B0502020104020203" pitchFamily="34" charset="0"/>
                          <a:ea typeface="+mj-ea"/>
                        </a:rPr>
                        <a: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26332874"/>
                  </a:ext>
                </a:extLst>
              </a:tr>
              <a:tr h="391986">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4</a:t>
                      </a:r>
                      <a:r>
                        <a:rPr lang="zh-CN" altLang="en-US" sz="1400" dirty="0">
                          <a:solidFill>
                            <a:srgbClr val="374154"/>
                          </a:solidFill>
                          <a:latin typeface="Gill Sans MT" panose="020B0502020104020203" pitchFamily="34" charset="0"/>
                          <a:ea typeface="+mj-ea"/>
                        </a:rPr>
                        <a:t>份</a:t>
                      </a:r>
                    </a:p>
                  </a:txBody>
                  <a:tcPr anchor="ctr"/>
                </a:tc>
                <a:extLst>
                  <a:ext uri="{0D108BD9-81ED-4DB2-BD59-A6C34878D82A}">
                    <a16:rowId xmlns:a16="http://schemas.microsoft.com/office/drawing/2014/main" val="3039304705"/>
                  </a:ext>
                </a:extLst>
              </a:tr>
              <a:tr h="677067">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256</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tc>
                <a:extLst>
                  <a:ext uri="{0D108BD9-81ED-4DB2-BD59-A6C34878D82A}">
                    <a16:rowId xmlns:a16="http://schemas.microsoft.com/office/drawing/2014/main" val="4290146274"/>
                  </a:ext>
                </a:extLst>
              </a:tr>
              <a:tr h="391986">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300W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956218491"/>
                  </a:ext>
                </a:extLst>
              </a:tr>
              <a:tr h="391986">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全高全长，双槽位</a:t>
                      </a:r>
                      <a:r>
                        <a:rPr lang="en-US" altLang="zh-CN" sz="1400" dirty="0">
                          <a:solidFill>
                            <a:srgbClr val="374154"/>
                          </a:solidFill>
                          <a:latin typeface="Gill Sans MT" panose="020B0502020104020203" pitchFamily="34" charset="0"/>
                          <a:ea typeface="+mj-ea"/>
                        </a:rPr>
                        <a:t>PCIe</a:t>
                      </a:r>
                      <a:r>
                        <a:rPr lang="zh-CN" altLang="en-US" sz="1400" dirty="0">
                          <a:solidFill>
                            <a:srgbClr val="374154"/>
                          </a:solidFill>
                          <a:latin typeface="Gill Sans MT" panose="020B0502020104020203" pitchFamily="34" charset="0"/>
                          <a:ea typeface="+mj-ea"/>
                        </a:rPr>
                        <a:t>卡</a:t>
                      </a:r>
                    </a:p>
                  </a:txBody>
                  <a:tcPr anchor="ctr"/>
                </a:tc>
                <a:extLst>
                  <a:ext uri="{0D108BD9-81ED-4DB2-BD59-A6C34878D82A}">
                    <a16:rowId xmlns:a16="http://schemas.microsoft.com/office/drawing/2014/main" val="3452800059"/>
                  </a:ext>
                </a:extLst>
              </a:tr>
            </a:tbl>
          </a:graphicData>
        </a:graphic>
      </p:graphicFrame>
      <p:pic>
        <p:nvPicPr>
          <p:cNvPr id="5" name="图片 4">
            <a:extLst>
              <a:ext uri="{FF2B5EF4-FFF2-40B4-BE49-F238E27FC236}">
                <a16:creationId xmlns:a16="http://schemas.microsoft.com/office/drawing/2014/main" id="{55811ACE-9A48-C04E-8582-7301AF2719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0689" y="2261619"/>
            <a:ext cx="4893461" cy="2750125"/>
          </a:xfrm>
          <a:prstGeom prst="rect">
            <a:avLst/>
          </a:prstGeom>
        </p:spPr>
      </p:pic>
    </p:spTree>
    <p:extLst>
      <p:ext uri="{BB962C8B-B14F-4D97-AF65-F5344CB8AC3E}">
        <p14:creationId xmlns:p14="http://schemas.microsoft.com/office/powerpoint/2010/main" val="250746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4E98-E4D9-D444-91C3-BBA1943DD829}"/>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壁砺™ </a:t>
            </a:r>
            <a:r>
              <a:rPr kumimoji="1" lang="en-US" altLang="zh-CN" dirty="0"/>
              <a:t>104</a:t>
            </a:r>
            <a:endParaRPr kumimoji="1" lang="zh-CN" altLang="en-US" dirty="0"/>
          </a:p>
        </p:txBody>
      </p:sp>
      <p:graphicFrame>
        <p:nvGraphicFramePr>
          <p:cNvPr id="6" name="表格 5">
            <a:extLst>
              <a:ext uri="{FF2B5EF4-FFF2-40B4-BE49-F238E27FC236}">
                <a16:creationId xmlns:a16="http://schemas.microsoft.com/office/drawing/2014/main" id="{6B14E066-67DD-744D-B453-9D30D081A945}"/>
              </a:ext>
            </a:extLst>
          </p:cNvPr>
          <p:cNvGraphicFramePr>
            <a:graphicFrameLocks noGrp="1"/>
          </p:cNvGraphicFramePr>
          <p:nvPr>
            <p:extLst>
              <p:ext uri="{D42A27DB-BD31-4B8C-83A1-F6EECF244321}">
                <p14:modId xmlns:p14="http://schemas.microsoft.com/office/powerpoint/2010/main" val="2842917821"/>
              </p:ext>
            </p:extLst>
          </p:nvPr>
        </p:nvGraphicFramePr>
        <p:xfrm>
          <a:off x="769789" y="1412776"/>
          <a:ext cx="10801200" cy="4896535"/>
        </p:xfrm>
        <a:graphic>
          <a:graphicData uri="http://schemas.openxmlformats.org/drawingml/2006/table">
            <a:tbl>
              <a:tblPr firstRow="1" bandRow="1">
                <a:tableStyleId>{5940675A-B579-460E-94D1-54222C63F5DA}</a:tableStyleId>
              </a:tblPr>
              <a:tblGrid>
                <a:gridCol w="3096344">
                  <a:extLst>
                    <a:ext uri="{9D8B030D-6E8A-4147-A177-3AD203B41FA5}">
                      <a16:colId xmlns:a16="http://schemas.microsoft.com/office/drawing/2014/main" val="218363830"/>
                    </a:ext>
                  </a:extLst>
                </a:gridCol>
                <a:gridCol w="3852428">
                  <a:extLst>
                    <a:ext uri="{9D8B030D-6E8A-4147-A177-3AD203B41FA5}">
                      <a16:colId xmlns:a16="http://schemas.microsoft.com/office/drawing/2014/main" val="2009598729"/>
                    </a:ext>
                  </a:extLst>
                </a:gridCol>
                <a:gridCol w="3852428">
                  <a:extLst>
                    <a:ext uri="{9D8B030D-6E8A-4147-A177-3AD203B41FA5}">
                      <a16:colId xmlns:a16="http://schemas.microsoft.com/office/drawing/2014/main" val="925626628"/>
                    </a:ext>
                  </a:extLst>
                </a:gridCol>
              </a:tblGrid>
              <a:tr h="359079">
                <a:tc>
                  <a:txBody>
                    <a:bodyPr/>
                    <a:lstStyle/>
                    <a:p>
                      <a:r>
                        <a:rPr lang="zh-CN" altLang="en-US" sz="1400" b="1" dirty="0">
                          <a:solidFill>
                            <a:srgbClr val="374154"/>
                          </a:solidFill>
                          <a:latin typeface="Gill Sans MT" panose="020B0502020104020203" pitchFamily="34" charset="0"/>
                          <a:ea typeface="+mj-ea"/>
                        </a:rPr>
                        <a:t>芯片</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BR100</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BR104</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2806195119"/>
                  </a:ext>
                </a:extLst>
              </a:tr>
              <a:tr h="359079">
                <a:tc>
                  <a:txBody>
                    <a:bodyPr/>
                    <a:lstStyle/>
                    <a:p>
                      <a:r>
                        <a:rPr lang="zh-CN" altLang="en-US" sz="1400" b="1" dirty="0">
                          <a:solidFill>
                            <a:srgbClr val="374154"/>
                          </a:solidFill>
                          <a:latin typeface="Gill Sans MT" panose="020B0502020104020203" pitchFamily="34" charset="0"/>
                          <a:ea typeface="+mj-ea"/>
                        </a:rPr>
                        <a:t>制程</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7nm</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499504820"/>
                  </a:ext>
                </a:extLst>
              </a:tr>
              <a:tr h="1403675">
                <a:tc>
                  <a:txBody>
                    <a:bodyPr/>
                    <a:lstStyle/>
                    <a:p>
                      <a:r>
                        <a:rPr lang="zh-CN" altLang="en-US" sz="1400" b="1" dirty="0">
                          <a:solidFill>
                            <a:srgbClr val="374154"/>
                          </a:solidFill>
                          <a:latin typeface="Gill Sans MT" panose="020B0502020104020203" pitchFamily="34" charset="0"/>
                          <a:ea typeface="+mj-ea"/>
                        </a:rPr>
                        <a:t>峰值性能</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2048 TOPS @ INT8</a:t>
                      </a:r>
                    </a:p>
                    <a:p>
                      <a:r>
                        <a:rPr lang="en-US" altLang="zh-CN" sz="1400" dirty="0">
                          <a:solidFill>
                            <a:srgbClr val="92D050"/>
                          </a:solidFill>
                          <a:latin typeface="Gill Sans MT" panose="020B0502020104020203" pitchFamily="34" charset="0"/>
                          <a:ea typeface="+mj-ea"/>
                        </a:rPr>
                        <a:t>1024 TFLOPS @ BF16</a:t>
                      </a:r>
                    </a:p>
                    <a:p>
                      <a:r>
                        <a:rPr lang="en-US" altLang="zh-CN" sz="1400" dirty="0">
                          <a:solidFill>
                            <a:srgbClr val="92D050"/>
                          </a:solidFill>
                          <a:latin typeface="Gill Sans MT" panose="020B0502020104020203" pitchFamily="34" charset="0"/>
                          <a:ea typeface="+mj-ea"/>
                        </a:rPr>
                        <a:t>512 TFLOPS @ TF32+</a:t>
                      </a:r>
                    </a:p>
                    <a:p>
                      <a:r>
                        <a:rPr lang="en-US" altLang="zh-CN" sz="1400" dirty="0">
                          <a:solidFill>
                            <a:srgbClr val="92D050"/>
                          </a:solidFill>
                          <a:latin typeface="Gill Sans MT" panose="020B0502020104020203" pitchFamily="34" charset="0"/>
                          <a:ea typeface="+mj-ea"/>
                        </a:rPr>
                        <a:t>256 TFLOPS @ FP32</a:t>
                      </a:r>
                    </a:p>
                    <a:p>
                      <a:r>
                        <a:rPr lang="zh-CN" altLang="en-US" sz="1400" dirty="0">
                          <a:solidFill>
                            <a:srgbClr val="92D050"/>
                          </a:solidFill>
                          <a:latin typeface="Gill Sans MT" panose="020B0502020104020203" pitchFamily="34" charset="0"/>
                          <a:ea typeface="+mj-ea"/>
                        </a:rPr>
                        <a:t>支持</a:t>
                      </a:r>
                      <a:r>
                        <a:rPr lang="en-US" altLang="zh-CN" sz="1400" dirty="0">
                          <a:solidFill>
                            <a:srgbClr val="92D050"/>
                          </a:solidFill>
                          <a:latin typeface="Gill Sans MT" panose="020B0502020104020203" pitchFamily="34" charset="0"/>
                          <a:ea typeface="+mj-ea"/>
                        </a:rPr>
                        <a:t>FP16, INT32, INT16</a:t>
                      </a:r>
                      <a:r>
                        <a:rPr lang="zh-CN" altLang="en-US" sz="1400" dirty="0">
                          <a:solidFill>
                            <a:srgbClr val="92D050"/>
                          </a:solidFill>
                          <a:latin typeface="Gill Sans MT" panose="020B0502020104020203" pitchFamily="34" charset="0"/>
                          <a:ea typeface="+mj-ea"/>
                        </a:rPr>
                        <a:t>等精度类型</a:t>
                      </a: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1024 TOPS @ INT8</a:t>
                      </a:r>
                    </a:p>
                    <a:p>
                      <a:r>
                        <a:rPr lang="en-US" altLang="zh-CN" sz="1400" dirty="0">
                          <a:solidFill>
                            <a:srgbClr val="92D050"/>
                          </a:solidFill>
                          <a:latin typeface="Gill Sans MT" panose="020B0502020104020203" pitchFamily="34" charset="0"/>
                          <a:ea typeface="+mj-ea"/>
                        </a:rPr>
                        <a:t>512 TFLOPS @ BF16</a:t>
                      </a:r>
                    </a:p>
                    <a:p>
                      <a:r>
                        <a:rPr lang="en-US" altLang="zh-CN" sz="1400" dirty="0">
                          <a:solidFill>
                            <a:srgbClr val="92D050"/>
                          </a:solidFill>
                          <a:latin typeface="Gill Sans MT" panose="020B0502020104020203" pitchFamily="34" charset="0"/>
                          <a:ea typeface="+mj-ea"/>
                        </a:rPr>
                        <a:t>256 TFLOPS @ TF32+</a:t>
                      </a:r>
                    </a:p>
                    <a:p>
                      <a:r>
                        <a:rPr lang="en-US" altLang="zh-CN" sz="1400" dirty="0">
                          <a:solidFill>
                            <a:srgbClr val="92D050"/>
                          </a:solidFill>
                          <a:latin typeface="Gill Sans MT" panose="020B0502020104020203" pitchFamily="34" charset="0"/>
                          <a:ea typeface="+mj-ea"/>
                        </a:rPr>
                        <a:t>128 TFLOPS @ FP32</a:t>
                      </a:r>
                    </a:p>
                    <a:p>
                      <a:r>
                        <a:rPr lang="zh-CN" altLang="en-US" sz="1400" dirty="0">
                          <a:solidFill>
                            <a:srgbClr val="92D050"/>
                          </a:solidFill>
                          <a:latin typeface="Gill Sans MT" panose="020B0502020104020203" pitchFamily="34" charset="0"/>
                          <a:ea typeface="+mj-ea"/>
                        </a:rPr>
                        <a:t>支持</a:t>
                      </a:r>
                      <a:r>
                        <a:rPr lang="en-US" altLang="zh-CN" sz="1400" dirty="0">
                          <a:solidFill>
                            <a:srgbClr val="92D050"/>
                          </a:solidFill>
                          <a:latin typeface="Gill Sans MT" panose="020B0502020104020203" pitchFamily="34" charset="0"/>
                          <a:ea typeface="+mj-ea"/>
                        </a:rPr>
                        <a:t>FP16, INT32, INT16</a:t>
                      </a:r>
                      <a:r>
                        <a:rPr lang="zh-CN" altLang="en-US" sz="1400" dirty="0">
                          <a:solidFill>
                            <a:srgbClr val="92D050"/>
                          </a:solidFill>
                          <a:latin typeface="Gill Sans MT" panose="020B0502020104020203" pitchFamily="34" charset="0"/>
                          <a:ea typeface="+mj-ea"/>
                        </a:rPr>
                        <a:t>等精度类型</a:t>
                      </a:r>
                    </a:p>
                  </a:txBody>
                  <a:tcPr anchor="ctr">
                    <a:solidFill>
                      <a:schemeClr val="bg1"/>
                    </a:solidFill>
                  </a:tcPr>
                </a:tc>
                <a:extLst>
                  <a:ext uri="{0D108BD9-81ED-4DB2-BD59-A6C34878D82A}">
                    <a16:rowId xmlns:a16="http://schemas.microsoft.com/office/drawing/2014/main" val="2369165913"/>
                  </a:ext>
                </a:extLst>
              </a:tr>
              <a:tr h="359079">
                <a:tc>
                  <a:txBody>
                    <a:bodyPr/>
                    <a:lstStyle/>
                    <a:p>
                      <a:r>
                        <a:rPr lang="zh-CN" altLang="en-US" sz="1400" b="1" dirty="0">
                          <a:solidFill>
                            <a:srgbClr val="374154"/>
                          </a:solidFill>
                          <a:latin typeface="Gill Sans MT" panose="020B0502020104020203" pitchFamily="34" charset="0"/>
                          <a:ea typeface="+mj-ea"/>
                        </a:rPr>
                        <a:t>系统接口、带宽、互连协议</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PCIe 5.0 X16</a:t>
                      </a:r>
                      <a:r>
                        <a:rPr lang="zh-CN" altLang="en-US" sz="1400" dirty="0">
                          <a:solidFill>
                            <a:srgbClr val="374154"/>
                          </a:solidFill>
                          <a:latin typeface="Gill Sans MT" panose="020B0502020104020203" pitchFamily="34" charset="0"/>
                          <a:ea typeface="+mj-ea"/>
                        </a:rPr>
                        <a:t>，</a:t>
                      </a:r>
                      <a:r>
                        <a:rPr lang="en-US" altLang="zh-CN" sz="1400" dirty="0">
                          <a:solidFill>
                            <a:srgbClr val="374154"/>
                          </a:solidFill>
                          <a:latin typeface="Gill Sans MT" panose="020B0502020104020203" pitchFamily="34" charset="0"/>
                          <a:ea typeface="+mj-ea"/>
                        </a:rPr>
                        <a:t>128GB/s</a:t>
                      </a:r>
                      <a:r>
                        <a:rPr lang="zh-CN" altLang="en-US" sz="1400" dirty="0">
                          <a:solidFill>
                            <a:srgbClr val="374154"/>
                          </a:solidFill>
                          <a:latin typeface="Gill Sans MT" panose="020B0502020104020203" pitchFamily="34" charset="0"/>
                          <a:ea typeface="+mj-ea"/>
                        </a:rPr>
                        <a:t>，支持</a:t>
                      </a:r>
                      <a:r>
                        <a:rPr lang="en-US" altLang="zh-CN" sz="1400" dirty="0">
                          <a:solidFill>
                            <a:srgbClr val="374154"/>
                          </a:solidFill>
                          <a:latin typeface="Gill Sans MT" panose="020B0502020104020203" pitchFamily="34" charset="0"/>
                          <a:ea typeface="+mj-ea"/>
                        </a:rPr>
                        <a:t>CXL</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019493844"/>
                  </a:ext>
                </a:extLst>
              </a:tr>
              <a:tr h="359079">
                <a:tc>
                  <a:txBody>
                    <a:bodyPr/>
                    <a:lstStyle/>
                    <a:p>
                      <a:r>
                        <a:rPr lang="zh-CN" altLang="en-US" sz="1400" b="1" dirty="0">
                          <a:solidFill>
                            <a:srgbClr val="374154"/>
                          </a:solidFill>
                          <a:latin typeface="Gill Sans MT" panose="020B0502020104020203" pitchFamily="34" charset="0"/>
                          <a:ea typeface="+mj-ea"/>
                        </a:rPr>
                        <a:t>内存容量、接口位宽、带宽</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64GB HBM2E</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4096bit</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1.64TB/s</a:t>
                      </a:r>
                      <a:endParaRPr lang="zh-CN" altLang="en-US" sz="1400" dirty="0">
                        <a:solidFill>
                          <a:srgbClr val="92D050"/>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32GB HBM2E</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2048bit</a:t>
                      </a:r>
                      <a:r>
                        <a:rPr lang="zh-CN" altLang="en-US" sz="1400" dirty="0">
                          <a:solidFill>
                            <a:srgbClr val="92D050"/>
                          </a:solidFill>
                          <a:latin typeface="Gill Sans MT" panose="020B0502020104020203" pitchFamily="34" charset="0"/>
                          <a:ea typeface="+mj-ea"/>
                        </a:rPr>
                        <a:t>，</a:t>
                      </a:r>
                      <a:r>
                        <a:rPr lang="en-US" altLang="zh-CN" sz="1400" dirty="0">
                          <a:solidFill>
                            <a:srgbClr val="92D050"/>
                          </a:solidFill>
                          <a:latin typeface="Gill Sans MT" panose="020B0502020104020203" pitchFamily="34" charset="0"/>
                          <a:ea typeface="+mj-ea"/>
                        </a:rPr>
                        <a:t>819GB/s</a:t>
                      </a:r>
                      <a:endParaRPr lang="zh-CN" altLang="en-US" sz="1400" dirty="0">
                        <a:solidFill>
                          <a:srgbClr val="92D050"/>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979946875"/>
                  </a:ext>
                </a:extLst>
              </a:tr>
              <a:tr h="359079">
                <a:tc>
                  <a:txBody>
                    <a:bodyPr/>
                    <a:lstStyle/>
                    <a:p>
                      <a:r>
                        <a:rPr lang="zh-CN" altLang="en-US" sz="1400" b="1" dirty="0">
                          <a:solidFill>
                            <a:srgbClr val="374154"/>
                          </a:solidFill>
                          <a:latin typeface="Gill Sans MT" panose="020B0502020104020203" pitchFamily="34" charset="0"/>
                          <a:ea typeface="+mj-ea"/>
                        </a:rPr>
                        <a:t>互连</a:t>
                      </a:r>
                    </a:p>
                  </a:txBody>
                  <a:tcPr anchor="ctr">
                    <a:solidFill>
                      <a:srgbClr val="D9FFBD">
                        <a:alpha val="20000"/>
                      </a:srgbClr>
                    </a:solidFill>
                  </a:tcPr>
                </a:tc>
                <a:tc>
                  <a:txBody>
                    <a:bodyPr/>
                    <a:lstStyle/>
                    <a:p>
                      <a:r>
                        <a:rPr lang="en-US" altLang="zh-CN" sz="1400" dirty="0">
                          <a:solidFill>
                            <a:srgbClr val="92D050"/>
                          </a:solidFill>
                          <a:latin typeface="Gill Sans MT" panose="020B0502020104020203" pitchFamily="34" charset="0"/>
                          <a:ea typeface="+mj-ea"/>
                        </a:rPr>
                        <a:t>512 GB/s </a:t>
                      </a:r>
                      <a:r>
                        <a:rPr lang="en-US" altLang="zh-CN" sz="1400" dirty="0" err="1">
                          <a:solidFill>
                            <a:srgbClr val="92D050"/>
                          </a:solidFill>
                          <a:latin typeface="Gill Sans MT" panose="020B0502020104020203" pitchFamily="34" charset="0"/>
                          <a:ea typeface="+mj-ea"/>
                        </a:rPr>
                        <a:t>BLink</a:t>
                      </a:r>
                      <a:r>
                        <a:rPr lang="en-US" altLang="zh-CN" sz="1400" dirty="0">
                          <a:solidFill>
                            <a:srgbClr val="92D050"/>
                          </a:solidFill>
                          <a:latin typeface="Gill Sans MT" panose="020B0502020104020203" pitchFamily="34" charset="0"/>
                          <a:ea typeface="+mj-ea"/>
                        </a:rPr>
                        <a:t>™</a:t>
                      </a:r>
                      <a:endParaRPr lang="zh-CN" altLang="en-US" sz="1400" dirty="0">
                        <a:solidFill>
                          <a:srgbClr val="92D050"/>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92D050"/>
                          </a:solidFill>
                          <a:latin typeface="Gill Sans MT" panose="020B0502020104020203" pitchFamily="34" charset="0"/>
                          <a:ea typeface="+mj-ea"/>
                        </a:rPr>
                        <a:t>192 GB/s </a:t>
                      </a:r>
                      <a:r>
                        <a:rPr lang="en-US" altLang="zh-CN" sz="1400" dirty="0" err="1">
                          <a:solidFill>
                            <a:srgbClr val="92D050"/>
                          </a:solidFill>
                          <a:latin typeface="Gill Sans MT" panose="020B0502020104020203" pitchFamily="34" charset="0"/>
                          <a:ea typeface="+mj-ea"/>
                        </a:rPr>
                        <a:t>BLink</a:t>
                      </a:r>
                      <a:r>
                        <a:rPr lang="en-US" altLang="zh-CN" sz="1400" dirty="0">
                          <a:solidFill>
                            <a:srgbClr val="92D050"/>
                          </a:solidFill>
                          <a:latin typeface="Gill Sans MT" panose="020B0502020104020203" pitchFamily="34" charset="0"/>
                          <a:ea typeface="+mj-ea"/>
                        </a:rPr>
                        <a:t>™</a:t>
                      </a:r>
                      <a:endParaRPr lang="zh-CN" altLang="en-US" sz="1400" dirty="0">
                        <a:solidFill>
                          <a:srgbClr val="92D050"/>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3626332874"/>
                  </a:ext>
                </a:extLst>
              </a:tr>
              <a:tr h="359079">
                <a:tc>
                  <a:txBody>
                    <a:bodyPr/>
                    <a:lstStyle/>
                    <a:p>
                      <a:r>
                        <a:rPr lang="zh-CN" altLang="en-US" sz="1400" b="1" dirty="0">
                          <a:solidFill>
                            <a:srgbClr val="374154"/>
                          </a:solidFill>
                          <a:latin typeface="Gill Sans MT" panose="020B0502020104020203" pitchFamily="34" charset="0"/>
                          <a:ea typeface="+mj-ea"/>
                        </a:rPr>
                        <a:t>安全虚拟实例</a:t>
                      </a:r>
                    </a:p>
                  </a:txBody>
                  <a:tcPr anchor="ctr">
                    <a:solidFill>
                      <a:srgbClr val="D9FFBD">
                        <a:alpha val="20000"/>
                      </a:srgbClr>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8</a:t>
                      </a:r>
                      <a:r>
                        <a:rPr lang="zh-CN" altLang="en-US" sz="1400" dirty="0">
                          <a:solidFill>
                            <a:srgbClr val="374154"/>
                          </a:solidFill>
                          <a:latin typeface="Gill Sans MT" panose="020B0502020104020203" pitchFamily="34" charset="0"/>
                          <a:ea typeface="+mj-ea"/>
                        </a:rPr>
                        <a:t>份</a:t>
                      </a:r>
                    </a:p>
                  </a:txBody>
                  <a:tcPr anchor="ctr">
                    <a:solidFill>
                      <a:schemeClr val="bg1"/>
                    </a:solidFill>
                  </a:tcPr>
                </a:tc>
                <a:tc>
                  <a:txBody>
                    <a:bodyPr/>
                    <a:lstStyle/>
                    <a:p>
                      <a:r>
                        <a:rPr lang="zh-CN" altLang="en-US" sz="1400" dirty="0">
                          <a:solidFill>
                            <a:srgbClr val="374154"/>
                          </a:solidFill>
                          <a:latin typeface="Gill Sans MT" panose="020B0502020104020203" pitchFamily="34" charset="0"/>
                          <a:ea typeface="+mj-ea"/>
                        </a:rPr>
                        <a:t>最高</a:t>
                      </a:r>
                      <a:r>
                        <a:rPr lang="en-US" altLang="zh-CN" sz="1400" dirty="0">
                          <a:solidFill>
                            <a:srgbClr val="374154"/>
                          </a:solidFill>
                          <a:latin typeface="Gill Sans MT" panose="020B0502020104020203" pitchFamily="34" charset="0"/>
                          <a:ea typeface="+mj-ea"/>
                        </a:rPr>
                        <a:t>4</a:t>
                      </a:r>
                      <a:r>
                        <a:rPr lang="zh-CN" altLang="en-US" sz="1400" dirty="0">
                          <a:solidFill>
                            <a:srgbClr val="374154"/>
                          </a:solidFill>
                          <a:latin typeface="Gill Sans MT" panose="020B0502020104020203" pitchFamily="34" charset="0"/>
                          <a:ea typeface="+mj-ea"/>
                        </a:rPr>
                        <a:t>份</a:t>
                      </a:r>
                    </a:p>
                  </a:txBody>
                  <a:tcPr anchor="ctr">
                    <a:solidFill>
                      <a:schemeClr val="bg1"/>
                    </a:solidFill>
                  </a:tcPr>
                </a:tc>
                <a:extLst>
                  <a:ext uri="{0D108BD9-81ED-4DB2-BD59-A6C34878D82A}">
                    <a16:rowId xmlns:a16="http://schemas.microsoft.com/office/drawing/2014/main" val="3039304705"/>
                  </a:ext>
                </a:extLst>
              </a:tr>
              <a:tr h="620228">
                <a:tc>
                  <a:txBody>
                    <a:bodyPr/>
                    <a:lstStyle/>
                    <a:p>
                      <a:r>
                        <a:rPr lang="zh-CN" altLang="en-US" sz="1400" b="1" dirty="0">
                          <a:solidFill>
                            <a:srgbClr val="374154"/>
                          </a:solidFill>
                          <a:latin typeface="Gill Sans MT" panose="020B0502020104020203" pitchFamily="34" charset="0"/>
                          <a:ea typeface="+mj-ea"/>
                        </a:rPr>
                        <a:t>编解码</a:t>
                      </a:r>
                      <a:r>
                        <a:rPr lang="en-US" altLang="zh-CN" sz="1400" b="1" dirty="0">
                          <a:solidFill>
                            <a:srgbClr val="374154"/>
                          </a:solidFill>
                          <a:latin typeface="Gill Sans MT" panose="020B0502020104020203" pitchFamily="34" charset="0"/>
                          <a:ea typeface="+mj-ea"/>
                        </a:rPr>
                        <a:t>(FHD@30fps)</a:t>
                      </a:r>
                      <a:endParaRPr lang="zh-CN" altLang="en-US" sz="1400" b="1" dirty="0">
                        <a:solidFill>
                          <a:srgbClr val="374154"/>
                        </a:solidFill>
                        <a:latin typeface="Gill Sans MT" panose="020B0502020104020203" pitchFamily="34" charset="0"/>
                        <a:ea typeface="+mj-ea"/>
                      </a:endParaRP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64</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512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32</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编码</a:t>
                      </a:r>
                      <a:endParaRPr lang="en-US" altLang="zh-CN" sz="1400" dirty="0">
                        <a:solidFill>
                          <a:srgbClr val="374154"/>
                        </a:solidFill>
                        <a:latin typeface="Gill Sans MT" panose="020B0502020104020203" pitchFamily="34" charset="0"/>
                        <a:ea typeface="+mj-ea"/>
                      </a:endParaRPr>
                    </a:p>
                    <a:p>
                      <a:r>
                        <a:rPr lang="en-US" altLang="zh-CN" sz="1400" dirty="0">
                          <a:solidFill>
                            <a:srgbClr val="374154"/>
                          </a:solidFill>
                          <a:latin typeface="Gill Sans MT" panose="020B0502020104020203" pitchFamily="34" charset="0"/>
                          <a:ea typeface="+mj-ea"/>
                        </a:rPr>
                        <a:t>256</a:t>
                      </a:r>
                      <a:r>
                        <a:rPr lang="zh-CN" altLang="en-US" sz="1400" dirty="0">
                          <a:solidFill>
                            <a:srgbClr val="374154"/>
                          </a:solidFill>
                          <a:latin typeface="Gill Sans MT" panose="020B0502020104020203" pitchFamily="34" charset="0"/>
                          <a:ea typeface="+mj-ea"/>
                        </a:rPr>
                        <a:t>路</a:t>
                      </a:r>
                      <a:r>
                        <a:rPr lang="en-US" altLang="zh-CN" sz="1400" dirty="0">
                          <a:solidFill>
                            <a:srgbClr val="374154"/>
                          </a:solidFill>
                          <a:latin typeface="Gill Sans MT" panose="020B0502020104020203" pitchFamily="34" charset="0"/>
                          <a:ea typeface="+mj-ea"/>
                        </a:rPr>
                        <a:t>HEVC/H.264</a:t>
                      </a:r>
                      <a:r>
                        <a:rPr lang="zh-CN" altLang="en-US" sz="1400" dirty="0">
                          <a:solidFill>
                            <a:srgbClr val="374154"/>
                          </a:solidFill>
                          <a:latin typeface="Gill Sans MT" panose="020B0502020104020203" pitchFamily="34" charset="0"/>
                          <a:ea typeface="+mj-ea"/>
                        </a:rPr>
                        <a:t>解码</a:t>
                      </a:r>
                    </a:p>
                  </a:txBody>
                  <a:tcPr anchor="ctr">
                    <a:solidFill>
                      <a:schemeClr val="bg1"/>
                    </a:solidFill>
                  </a:tcPr>
                </a:tc>
                <a:extLst>
                  <a:ext uri="{0D108BD9-81ED-4DB2-BD59-A6C34878D82A}">
                    <a16:rowId xmlns:a16="http://schemas.microsoft.com/office/drawing/2014/main" val="4290146274"/>
                  </a:ext>
                </a:extLst>
              </a:tr>
              <a:tr h="359079">
                <a:tc>
                  <a:txBody>
                    <a:bodyPr/>
                    <a:lstStyle/>
                    <a:p>
                      <a:r>
                        <a:rPr lang="zh-CN" altLang="en-US" sz="1400" b="1" dirty="0">
                          <a:solidFill>
                            <a:srgbClr val="374154"/>
                          </a:solidFill>
                          <a:latin typeface="Gill Sans MT" panose="020B0502020104020203" pitchFamily="34" charset="0"/>
                          <a:ea typeface="+mj-ea"/>
                        </a:rPr>
                        <a:t>功耗</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550W</a:t>
                      </a:r>
                      <a:endParaRPr lang="zh-CN" altLang="en-US" sz="1400" dirty="0">
                        <a:solidFill>
                          <a:srgbClr val="374154"/>
                        </a:solidFill>
                        <a:latin typeface="Gill Sans MT" panose="020B0502020104020203" pitchFamily="34" charset="0"/>
                        <a:ea typeface="+mj-ea"/>
                      </a:endParaRPr>
                    </a:p>
                  </a:txBody>
                  <a:tcPr anchor="ctr">
                    <a:solidFill>
                      <a:schemeClr val="bg1"/>
                    </a:solidFill>
                  </a:tcPr>
                </a:tc>
                <a:tc>
                  <a:txBody>
                    <a:bodyPr/>
                    <a:lstStyle/>
                    <a:p>
                      <a:r>
                        <a:rPr lang="en-US" altLang="zh-CN" sz="1400" dirty="0">
                          <a:solidFill>
                            <a:srgbClr val="374154"/>
                          </a:solidFill>
                          <a:latin typeface="Gill Sans MT" panose="020B0502020104020203" pitchFamily="34" charset="0"/>
                          <a:ea typeface="+mj-ea"/>
                        </a:rPr>
                        <a:t>300W</a:t>
                      </a:r>
                      <a:endParaRPr lang="zh-CN" altLang="en-US" sz="1400" dirty="0">
                        <a:solidFill>
                          <a:srgbClr val="374154"/>
                        </a:solidFill>
                        <a:latin typeface="Gill Sans MT" panose="020B0502020104020203" pitchFamily="34" charset="0"/>
                        <a:ea typeface="+mj-ea"/>
                      </a:endParaRPr>
                    </a:p>
                  </a:txBody>
                  <a:tcPr anchor="ctr">
                    <a:solidFill>
                      <a:schemeClr val="bg1"/>
                    </a:solidFill>
                  </a:tcPr>
                </a:tc>
                <a:extLst>
                  <a:ext uri="{0D108BD9-81ED-4DB2-BD59-A6C34878D82A}">
                    <a16:rowId xmlns:a16="http://schemas.microsoft.com/office/drawing/2014/main" val="956218491"/>
                  </a:ext>
                </a:extLst>
              </a:tr>
              <a:tr h="359079">
                <a:tc>
                  <a:txBody>
                    <a:bodyPr/>
                    <a:lstStyle/>
                    <a:p>
                      <a:r>
                        <a:rPr lang="zh-CN" altLang="en-US" sz="1400" b="1" dirty="0">
                          <a:solidFill>
                            <a:srgbClr val="374154"/>
                          </a:solidFill>
                          <a:latin typeface="Gill Sans MT" panose="020B0502020104020203" pitchFamily="34" charset="0"/>
                          <a:ea typeface="+mj-ea"/>
                        </a:rPr>
                        <a:t>产品形态</a:t>
                      </a:r>
                    </a:p>
                  </a:txBody>
                  <a:tcPr anchor="ctr">
                    <a:solidFill>
                      <a:srgbClr val="D9FFBD">
                        <a:alpha val="20000"/>
                      </a:srgbClr>
                    </a:solidFill>
                  </a:tcPr>
                </a:tc>
                <a:tc>
                  <a:txBody>
                    <a:bodyPr/>
                    <a:lstStyle/>
                    <a:p>
                      <a:r>
                        <a:rPr lang="en-US" altLang="zh-CN" sz="1400" dirty="0">
                          <a:solidFill>
                            <a:srgbClr val="374154"/>
                          </a:solidFill>
                          <a:latin typeface="Gill Sans MT" panose="020B0502020104020203" pitchFamily="34" charset="0"/>
                          <a:ea typeface="+mj-ea"/>
                        </a:rPr>
                        <a:t>OAM</a:t>
                      </a:r>
                      <a:r>
                        <a:rPr lang="zh-CN" altLang="en-US" sz="1400" dirty="0">
                          <a:solidFill>
                            <a:srgbClr val="374154"/>
                          </a:solidFill>
                          <a:latin typeface="Gill Sans MT" panose="020B0502020104020203" pitchFamily="34" charset="0"/>
                          <a:ea typeface="+mj-ea"/>
                        </a:rPr>
                        <a:t>模组</a:t>
                      </a:r>
                    </a:p>
                  </a:txBody>
                  <a:tcPr anchor="ctr">
                    <a:solidFill>
                      <a:schemeClr val="bg1"/>
                    </a:solidFill>
                  </a:tcPr>
                </a:tc>
                <a:tc>
                  <a:txBody>
                    <a:bodyPr/>
                    <a:lstStyle/>
                    <a:p>
                      <a:r>
                        <a:rPr lang="zh-CN" altLang="en-US" sz="1400" dirty="0">
                          <a:solidFill>
                            <a:srgbClr val="374154"/>
                          </a:solidFill>
                          <a:latin typeface="Gill Sans MT" panose="020B0502020104020203" pitchFamily="34" charset="0"/>
                          <a:ea typeface="+mj-ea"/>
                        </a:rPr>
                        <a:t>全高全长，双槽位</a:t>
                      </a:r>
                      <a:r>
                        <a:rPr lang="en-US" altLang="zh-CN" sz="1400" dirty="0">
                          <a:solidFill>
                            <a:srgbClr val="374154"/>
                          </a:solidFill>
                          <a:latin typeface="Gill Sans MT" panose="020B0502020104020203" pitchFamily="34" charset="0"/>
                          <a:ea typeface="+mj-ea"/>
                        </a:rPr>
                        <a:t>PCIe</a:t>
                      </a:r>
                      <a:r>
                        <a:rPr lang="zh-CN" altLang="en-US" sz="1400" dirty="0">
                          <a:solidFill>
                            <a:srgbClr val="374154"/>
                          </a:solidFill>
                          <a:latin typeface="Gill Sans MT" panose="020B0502020104020203" pitchFamily="34" charset="0"/>
                          <a:ea typeface="+mj-ea"/>
                        </a:rPr>
                        <a:t>卡</a:t>
                      </a:r>
                    </a:p>
                  </a:txBody>
                  <a:tcPr anchor="ctr">
                    <a:solidFill>
                      <a:schemeClr val="bg1"/>
                    </a:solidFill>
                  </a:tcPr>
                </a:tc>
                <a:extLst>
                  <a:ext uri="{0D108BD9-81ED-4DB2-BD59-A6C34878D82A}">
                    <a16:rowId xmlns:a16="http://schemas.microsoft.com/office/drawing/2014/main" val="3452800059"/>
                  </a:ext>
                </a:extLst>
              </a:tr>
            </a:tbl>
          </a:graphicData>
        </a:graphic>
      </p:graphicFrame>
    </p:spTree>
    <p:extLst>
      <p:ext uri="{BB962C8B-B14F-4D97-AF65-F5344CB8AC3E}">
        <p14:creationId xmlns:p14="http://schemas.microsoft.com/office/powerpoint/2010/main" val="125944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CB50C-7348-3247-8573-422A3DF73D07}"/>
              </a:ext>
            </a:extLst>
          </p:cNvPr>
          <p:cNvSpPr>
            <a:spLocks noGrp="1"/>
          </p:cNvSpPr>
          <p:nvPr>
            <p:ph type="title"/>
          </p:nvPr>
        </p:nvSpPr>
        <p:spPr/>
        <p:txBody>
          <a:bodyPr/>
          <a:lstStyle/>
          <a:p>
            <a:r>
              <a:rPr kumimoji="1" lang="zh-CN" altLang="en-US" dirty="0"/>
              <a:t>壁砺™ </a:t>
            </a:r>
            <a:r>
              <a:rPr kumimoji="1" lang="en-US" altLang="zh-CN" dirty="0"/>
              <a:t>100</a:t>
            </a:r>
            <a:r>
              <a:rPr kumimoji="1" lang="zh-CN" altLang="en-US" dirty="0"/>
              <a:t> </a:t>
            </a:r>
            <a:r>
              <a:rPr kumimoji="1" lang="en-US" altLang="zh-CN" dirty="0"/>
              <a:t>vs</a:t>
            </a:r>
            <a:r>
              <a:rPr kumimoji="1" lang="zh-CN" altLang="en-US" dirty="0"/>
              <a:t> </a:t>
            </a:r>
            <a:r>
              <a:rPr kumimoji="1" lang="en-US" altLang="zh-CN" dirty="0"/>
              <a:t>NV</a:t>
            </a:r>
            <a:r>
              <a:rPr kumimoji="1" lang="zh-CN" altLang="en-US" dirty="0"/>
              <a:t> </a:t>
            </a:r>
            <a:r>
              <a:rPr kumimoji="1" lang="en-US" altLang="zh-CN" dirty="0"/>
              <a:t>A100/H100</a:t>
            </a:r>
            <a:endParaRPr kumimoji="1" lang="zh-CN" altLang="en-US" dirty="0"/>
          </a:p>
        </p:txBody>
      </p:sp>
      <p:graphicFrame>
        <p:nvGraphicFramePr>
          <p:cNvPr id="6" name="表格 5">
            <a:extLst>
              <a:ext uri="{FF2B5EF4-FFF2-40B4-BE49-F238E27FC236}">
                <a16:creationId xmlns:a16="http://schemas.microsoft.com/office/drawing/2014/main" id="{D279BE99-89F4-614D-AB73-C9DCB59081C4}"/>
              </a:ext>
            </a:extLst>
          </p:cNvPr>
          <p:cNvGraphicFramePr>
            <a:graphicFrameLocks noGrp="1"/>
          </p:cNvGraphicFramePr>
          <p:nvPr>
            <p:extLst>
              <p:ext uri="{D42A27DB-BD31-4B8C-83A1-F6EECF244321}">
                <p14:modId xmlns:p14="http://schemas.microsoft.com/office/powerpoint/2010/main" val="3553049184"/>
              </p:ext>
            </p:extLst>
          </p:nvPr>
        </p:nvGraphicFramePr>
        <p:xfrm>
          <a:off x="652882" y="1282878"/>
          <a:ext cx="10963472" cy="5079686"/>
        </p:xfrm>
        <a:graphic>
          <a:graphicData uri="http://schemas.openxmlformats.org/drawingml/2006/table">
            <a:tbl>
              <a:tblPr firstRow="1" bandRow="1">
                <a:tableStyleId>{5940675A-B579-460E-94D1-54222C63F5DA}</a:tableStyleId>
              </a:tblPr>
              <a:tblGrid>
                <a:gridCol w="2740868">
                  <a:extLst>
                    <a:ext uri="{9D8B030D-6E8A-4147-A177-3AD203B41FA5}">
                      <a16:colId xmlns:a16="http://schemas.microsoft.com/office/drawing/2014/main" val="2461233288"/>
                    </a:ext>
                  </a:extLst>
                </a:gridCol>
                <a:gridCol w="2740868">
                  <a:extLst>
                    <a:ext uri="{9D8B030D-6E8A-4147-A177-3AD203B41FA5}">
                      <a16:colId xmlns:a16="http://schemas.microsoft.com/office/drawing/2014/main" val="3936883861"/>
                    </a:ext>
                  </a:extLst>
                </a:gridCol>
                <a:gridCol w="2740868">
                  <a:extLst>
                    <a:ext uri="{9D8B030D-6E8A-4147-A177-3AD203B41FA5}">
                      <a16:colId xmlns:a16="http://schemas.microsoft.com/office/drawing/2014/main" val="451186913"/>
                    </a:ext>
                  </a:extLst>
                </a:gridCol>
                <a:gridCol w="2740868">
                  <a:extLst>
                    <a:ext uri="{9D8B030D-6E8A-4147-A177-3AD203B41FA5}">
                      <a16:colId xmlns:a16="http://schemas.microsoft.com/office/drawing/2014/main" val="609110199"/>
                    </a:ext>
                  </a:extLst>
                </a:gridCol>
              </a:tblGrid>
              <a:tr h="333280">
                <a:tc>
                  <a:txBody>
                    <a:bodyPr/>
                    <a:lstStyle/>
                    <a:p>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BIREN</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BR100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A100</a:t>
                      </a:r>
                      <a:endParaRPr lang="zh-CN" altLang="en-US" sz="1100" b="1" dirty="0">
                        <a:solidFill>
                          <a:srgbClr val="374154"/>
                        </a:solidFill>
                        <a:latin typeface="Gill Sans MT" panose="020B0502020104020203" pitchFamily="34" charset="0"/>
                        <a:ea typeface="+mj-ea"/>
                      </a:endParaRPr>
                    </a:p>
                  </a:txBody>
                  <a:tcPr anchor="ctr"/>
                </a:tc>
                <a:tc>
                  <a:txBody>
                    <a:bodyPr/>
                    <a:lstStyle/>
                    <a:p>
                      <a:r>
                        <a:rPr lang="en-US" altLang="zh-CN" sz="1100" b="1" dirty="0">
                          <a:solidFill>
                            <a:srgbClr val="374154"/>
                          </a:solidFill>
                          <a:latin typeface="Gill Sans MT" panose="020B0502020104020203" pitchFamily="34" charset="0"/>
                          <a:ea typeface="+mj-ea"/>
                        </a:rPr>
                        <a:t>NV</a:t>
                      </a:r>
                      <a:r>
                        <a:rPr lang="zh-CN" altLang="en-US" sz="1100" b="1" dirty="0">
                          <a:solidFill>
                            <a:srgbClr val="374154"/>
                          </a:solidFill>
                          <a:latin typeface="Gill Sans MT" panose="020B0502020104020203" pitchFamily="34" charset="0"/>
                          <a:ea typeface="+mj-ea"/>
                        </a:rPr>
                        <a:t> </a:t>
                      </a:r>
                      <a:r>
                        <a:rPr lang="en-US" altLang="zh-CN" sz="1100" b="1" dirty="0">
                          <a:solidFill>
                            <a:srgbClr val="374154"/>
                          </a:solidFill>
                          <a:latin typeface="Gill Sans MT" panose="020B0502020104020203" pitchFamily="34" charset="0"/>
                          <a:ea typeface="+mj-ea"/>
                        </a:rPr>
                        <a:t>H100</a:t>
                      </a:r>
                      <a:endParaRPr lang="zh-CN" altLang="en-US" sz="11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333280">
                <a:tc>
                  <a:txBody>
                    <a:bodyPr/>
                    <a:lstStyle/>
                    <a:p>
                      <a:r>
                        <a:rPr lang="zh-CN" altLang="en-US" sz="1100" b="1" dirty="0">
                          <a:solidFill>
                            <a:srgbClr val="374154"/>
                          </a:solidFill>
                          <a:latin typeface="Gill Sans MT" panose="020B0502020104020203" pitchFamily="34" charset="0"/>
                          <a:ea typeface="+mj-ea"/>
                        </a:rPr>
                        <a:t>制造工艺</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77B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1074mm^2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TSMC</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N7</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54.2B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828mm^2</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n-ea"/>
                          <a:cs typeface="+mn-cs"/>
                        </a:rPr>
                        <a:t>TSMC</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N4@80B</a:t>
                      </a:r>
                      <a:r>
                        <a:rPr lang="zh-CN" altLang="en-US" sz="1100" kern="1200" dirty="0">
                          <a:solidFill>
                            <a:srgbClr val="374154"/>
                          </a:solidFill>
                          <a:latin typeface="Gill Sans MT" panose="020B0502020104020203" pitchFamily="34" charset="0"/>
                          <a:ea typeface="+mn-ea"/>
                          <a:cs typeface="+mn-cs"/>
                        </a:rPr>
                        <a:t> </a:t>
                      </a:r>
                      <a:r>
                        <a:rPr lang="en-US" altLang="zh-CN" sz="1100" kern="1200" dirty="0">
                          <a:solidFill>
                            <a:srgbClr val="374154"/>
                          </a:solidFill>
                          <a:latin typeface="Gill Sans MT" panose="020B0502020104020203" pitchFamily="34" charset="0"/>
                          <a:ea typeface="+mn-ea"/>
                          <a:cs typeface="+mn-cs"/>
                        </a:rPr>
                        <a:t>814mm^2</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2142110334"/>
                  </a:ext>
                </a:extLst>
              </a:tr>
              <a:tr h="986145">
                <a:tc>
                  <a:txBody>
                    <a:bodyPr/>
                    <a:lstStyle/>
                    <a:p>
                      <a:r>
                        <a:rPr lang="zh-CN" altLang="en-US" sz="1100" b="1" dirty="0">
                          <a:solidFill>
                            <a:srgbClr val="374154"/>
                          </a:solidFill>
                          <a:latin typeface="Gill Sans MT" panose="020B0502020104020203" pitchFamily="34" charset="0"/>
                          <a:ea typeface="+mj-ea"/>
                        </a:rPr>
                        <a:t>算力</a:t>
                      </a:r>
                    </a:p>
                  </a:txBody>
                  <a:tcPr anchor="ctr">
                    <a:solidFill>
                      <a:srgbClr val="91D150">
                        <a:alpha val="20000"/>
                      </a:srgbClr>
                    </a:solidFill>
                  </a:tcPr>
                </a:tc>
                <a:tc>
                  <a:txBody>
                    <a:bodyPr/>
                    <a:lstStyle/>
                    <a:p>
                      <a:pPr>
                        <a:lnSpc>
                          <a:spcPct val="120000"/>
                        </a:lnSpc>
                      </a:pPr>
                      <a:r>
                        <a:rPr lang="en-US" altLang="zh-CN" sz="1100" kern="1200" dirty="0">
                          <a:solidFill>
                            <a:srgbClr val="374154"/>
                          </a:solidFill>
                          <a:latin typeface="Gill Sans MT" panose="020B0502020104020203" pitchFamily="34" charset="0"/>
                          <a:ea typeface="+mn-ea"/>
                          <a:cs typeface="+mn-cs"/>
                        </a:rPr>
                        <a:t>2048 TOPS @ INT8</a:t>
                      </a:r>
                    </a:p>
                    <a:p>
                      <a:pPr>
                        <a:lnSpc>
                          <a:spcPct val="120000"/>
                        </a:lnSpc>
                      </a:pPr>
                      <a:r>
                        <a:rPr lang="en-US" altLang="zh-CN" sz="1100" kern="1200" dirty="0">
                          <a:solidFill>
                            <a:srgbClr val="C00000"/>
                          </a:solidFill>
                          <a:latin typeface="Gill Sans MT" panose="020B0502020104020203" pitchFamily="34" charset="0"/>
                          <a:ea typeface="+mn-ea"/>
                          <a:cs typeface="+mn-cs"/>
                        </a:rPr>
                        <a:t>1024 TFLOPS @ BF16</a:t>
                      </a:r>
                    </a:p>
                    <a:p>
                      <a:pPr>
                        <a:lnSpc>
                          <a:spcPct val="120000"/>
                        </a:lnSpc>
                      </a:pPr>
                      <a:r>
                        <a:rPr lang="en-US" altLang="zh-CN" sz="1100" kern="1200" dirty="0">
                          <a:solidFill>
                            <a:srgbClr val="374154"/>
                          </a:solidFill>
                          <a:latin typeface="Gill Sans MT" panose="020B0502020104020203" pitchFamily="34" charset="0"/>
                          <a:ea typeface="+mn-ea"/>
                          <a:cs typeface="+mn-cs"/>
                        </a:rPr>
                        <a:t>512 TFLOPS @ TF32+</a:t>
                      </a:r>
                    </a:p>
                    <a:p>
                      <a:pPr>
                        <a:lnSpc>
                          <a:spcPct val="120000"/>
                        </a:lnSpc>
                      </a:pPr>
                      <a:r>
                        <a:rPr lang="en-US" altLang="zh-CN" sz="1100" kern="1200" dirty="0">
                          <a:solidFill>
                            <a:srgbClr val="374154"/>
                          </a:solidFill>
                          <a:latin typeface="Gill Sans MT" panose="020B0502020104020203" pitchFamily="34" charset="0"/>
                          <a:ea typeface="+mn-ea"/>
                          <a:cs typeface="+mn-cs"/>
                        </a:rPr>
                        <a:t>256 TFLOPS @ FP32</a:t>
                      </a:r>
                    </a:p>
                    <a:p>
                      <a:pPr>
                        <a:lnSpc>
                          <a:spcPct val="120000"/>
                        </a:lnSpc>
                      </a:pPr>
                      <a:r>
                        <a:rPr lang="zh-CN" altLang="en-US" sz="1100" kern="1200" dirty="0">
                          <a:solidFill>
                            <a:srgbClr val="374154"/>
                          </a:solidFill>
                          <a:latin typeface="Gill Sans MT" panose="020B0502020104020203" pitchFamily="34" charset="0"/>
                          <a:ea typeface="+mn-ea"/>
                          <a:cs typeface="+mn-cs"/>
                        </a:rPr>
                        <a:t>支持</a:t>
                      </a:r>
                      <a:r>
                        <a:rPr lang="en-US" altLang="zh-CN" sz="1100" kern="1200" dirty="0">
                          <a:solidFill>
                            <a:srgbClr val="374154"/>
                          </a:solidFill>
                          <a:latin typeface="Gill Sans MT" panose="020B0502020104020203" pitchFamily="34" charset="0"/>
                          <a:ea typeface="+mn-ea"/>
                          <a:cs typeface="+mn-cs"/>
                        </a:rPr>
                        <a:t>FP16, INT32, INT16</a:t>
                      </a:r>
                      <a:r>
                        <a:rPr lang="zh-CN" altLang="en-US" sz="1100" kern="1200" dirty="0">
                          <a:solidFill>
                            <a:srgbClr val="374154"/>
                          </a:solidFill>
                          <a:latin typeface="Gill Sans MT" panose="020B0502020104020203" pitchFamily="34" charset="0"/>
                          <a:ea typeface="+mn-ea"/>
                          <a:cs typeface="+mn-cs"/>
                        </a:rPr>
                        <a:t>等类型</a:t>
                      </a:r>
                      <a:endParaRPr lang="zh-CN" altLang="en-US"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624</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312</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374154"/>
                          </a:solidFill>
                          <a:latin typeface="Gill Sans MT" panose="020B0502020104020203" pitchFamily="34" charset="0"/>
                          <a:ea typeface="+mj-ea"/>
                        </a:rPr>
                        <a:t>156</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TFLOPS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TF32</a:t>
                      </a:r>
                    </a:p>
                    <a:p>
                      <a:pPr>
                        <a:lnSpc>
                          <a:spcPct val="120000"/>
                        </a:lnSpc>
                      </a:pPr>
                      <a:r>
                        <a:rPr lang="zh-CN" altLang="en-US" sz="1100" dirty="0">
                          <a:solidFill>
                            <a:srgbClr val="374154"/>
                          </a:solidFill>
                          <a:latin typeface="Gill Sans MT" panose="020B0502020104020203" pitchFamily="34" charset="0"/>
                          <a:ea typeface="+mj-ea"/>
                        </a:rPr>
                        <a:t>支持 </a:t>
                      </a:r>
                      <a:r>
                        <a:rPr lang="en-US" altLang="zh-CN" sz="1100" dirty="0">
                          <a:solidFill>
                            <a:srgbClr val="374154"/>
                          </a:solidFill>
                          <a:latin typeface="Gill Sans MT" panose="020B0502020104020203" pitchFamily="34" charset="0"/>
                          <a:ea typeface="+mj-ea"/>
                        </a:rPr>
                        <a:t>FP32</a:t>
                      </a:r>
                      <a:r>
                        <a:rPr lang="zh-CN" altLang="en-US" sz="1100" dirty="0">
                          <a:solidFill>
                            <a:srgbClr val="374154"/>
                          </a:solidFill>
                          <a:latin typeface="Gill Sans MT" panose="020B0502020104020203" pitchFamily="34" charset="0"/>
                          <a:ea typeface="+mj-ea"/>
                        </a:rPr>
                        <a:t>、</a:t>
                      </a:r>
                      <a:r>
                        <a:rPr lang="en-US" altLang="zh-CN" sz="1100" dirty="0">
                          <a:solidFill>
                            <a:srgbClr val="374154"/>
                          </a:solidFill>
                          <a:latin typeface="Gill Sans MT" panose="020B0502020104020203" pitchFamily="34" charset="0"/>
                          <a:ea typeface="+mj-ea"/>
                        </a:rPr>
                        <a:t>FP64</a:t>
                      </a:r>
                      <a:r>
                        <a:rPr lang="zh-CN" altLang="en-US" sz="1100" dirty="0">
                          <a:solidFill>
                            <a:srgbClr val="374154"/>
                          </a:solidFill>
                          <a:latin typeface="Gill Sans MT" panose="020B0502020104020203" pitchFamily="34" charset="0"/>
                          <a:ea typeface="+mj-ea"/>
                        </a:rPr>
                        <a:t> 等类型</a:t>
                      </a:r>
                      <a:endParaRPr lang="en-US" altLang="zh-CN" sz="1100" dirty="0">
                        <a:solidFill>
                          <a:srgbClr val="374154"/>
                        </a:solidFill>
                        <a:latin typeface="Gill Sans MT" panose="020B0502020104020203" pitchFamily="34" charset="0"/>
                        <a:ea typeface="+mj-ea"/>
                      </a:endParaRPr>
                    </a:p>
                  </a:txBody>
                  <a:tcPr anchor="ctr"/>
                </a:tc>
                <a:tc>
                  <a:txBody>
                    <a:bodyPr/>
                    <a:lstStyle/>
                    <a:p>
                      <a:pPr>
                        <a:lnSpc>
                          <a:spcPct val="120000"/>
                        </a:lnSpc>
                      </a:pPr>
                      <a:r>
                        <a:rPr lang="en-US" altLang="zh-CN" sz="1100" dirty="0">
                          <a:solidFill>
                            <a:srgbClr val="374154"/>
                          </a:solidFill>
                          <a:latin typeface="Gill Sans MT" panose="020B0502020104020203" pitchFamily="34" charset="0"/>
                          <a:ea typeface="+mj-ea"/>
                        </a:rPr>
                        <a:t>4000</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TOPS</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INT8</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BF16</a:t>
                      </a:r>
                    </a:p>
                    <a:p>
                      <a:pPr>
                        <a:lnSpc>
                          <a:spcPct val="120000"/>
                        </a:lnSpc>
                      </a:pPr>
                      <a:r>
                        <a:rPr lang="en-US" altLang="zh-CN" sz="1100" dirty="0">
                          <a:solidFill>
                            <a:srgbClr val="C00000"/>
                          </a:solidFill>
                          <a:latin typeface="Gill Sans MT" panose="020B0502020104020203" pitchFamily="34" charset="0"/>
                          <a:ea typeface="+mj-ea"/>
                        </a:rPr>
                        <a:t>2000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FP16</a:t>
                      </a:r>
                    </a:p>
                    <a:p>
                      <a:pPr>
                        <a:lnSpc>
                          <a:spcPct val="120000"/>
                        </a:lnSpc>
                      </a:pPr>
                      <a:r>
                        <a:rPr lang="en-US" altLang="zh-CN" sz="1100" dirty="0">
                          <a:solidFill>
                            <a:srgbClr val="C00000"/>
                          </a:solidFill>
                          <a:latin typeface="Gill Sans MT" panose="020B0502020104020203" pitchFamily="34" charset="0"/>
                          <a:ea typeface="+mj-ea"/>
                        </a:rPr>
                        <a:t>1000</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TFLOPS</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a:t>
                      </a:r>
                      <a:r>
                        <a:rPr lang="zh-CN" altLang="en-US" sz="1100" dirty="0">
                          <a:solidFill>
                            <a:srgbClr val="C00000"/>
                          </a:solidFill>
                          <a:latin typeface="Gill Sans MT" panose="020B0502020104020203" pitchFamily="34" charset="0"/>
                          <a:ea typeface="+mj-ea"/>
                        </a:rPr>
                        <a:t> </a:t>
                      </a:r>
                      <a:r>
                        <a:rPr lang="en-US" altLang="zh-CN" sz="1100" dirty="0">
                          <a:solidFill>
                            <a:srgbClr val="C00000"/>
                          </a:solidFill>
                          <a:latin typeface="Gill Sans MT" panose="020B0502020104020203" pitchFamily="34" charset="0"/>
                          <a:ea typeface="+mj-ea"/>
                        </a:rPr>
                        <a:t>TF32</a:t>
                      </a:r>
                    </a:p>
                    <a:p>
                      <a:pPr>
                        <a:lnSpc>
                          <a:spcPct val="120000"/>
                        </a:lnSpc>
                      </a:pPr>
                      <a:r>
                        <a:rPr lang="zh-CN" altLang="en-US" sz="1100" kern="1200" dirty="0">
                          <a:solidFill>
                            <a:srgbClr val="374154"/>
                          </a:solidFill>
                          <a:latin typeface="Gill Sans MT" panose="020B0502020104020203" pitchFamily="34" charset="0"/>
                          <a:ea typeface="+mn-ea"/>
                          <a:cs typeface="+mn-cs"/>
                        </a:rPr>
                        <a:t>支持 </a:t>
                      </a:r>
                      <a:r>
                        <a:rPr lang="en-US" altLang="zh-CN" sz="1100" kern="1200" dirty="0">
                          <a:solidFill>
                            <a:srgbClr val="374154"/>
                          </a:solidFill>
                          <a:latin typeface="Gill Sans MT" panose="020B0502020104020203" pitchFamily="34" charset="0"/>
                          <a:ea typeface="+mn-ea"/>
                          <a:cs typeface="+mn-cs"/>
                        </a:rPr>
                        <a:t>FP32</a:t>
                      </a:r>
                      <a:r>
                        <a:rPr lang="zh-CN" altLang="en-US" sz="1100" kern="1200" dirty="0">
                          <a:solidFill>
                            <a:srgbClr val="374154"/>
                          </a:solidFill>
                          <a:latin typeface="Gill Sans MT" panose="020B0502020104020203" pitchFamily="34" charset="0"/>
                          <a:ea typeface="+mn-ea"/>
                          <a:cs typeface="+mn-cs"/>
                        </a:rPr>
                        <a:t>、</a:t>
                      </a:r>
                      <a:r>
                        <a:rPr lang="en-US" altLang="zh-CN" sz="1100" kern="1200" dirty="0">
                          <a:solidFill>
                            <a:srgbClr val="374154"/>
                          </a:solidFill>
                          <a:latin typeface="Gill Sans MT" panose="020B0502020104020203" pitchFamily="34" charset="0"/>
                          <a:ea typeface="+mn-ea"/>
                          <a:cs typeface="+mn-cs"/>
                        </a:rPr>
                        <a:t>FP64</a:t>
                      </a:r>
                      <a:r>
                        <a:rPr lang="zh-CN" altLang="en-US" sz="1100" kern="1200" dirty="0">
                          <a:solidFill>
                            <a:srgbClr val="374154"/>
                          </a:solidFill>
                          <a:latin typeface="Gill Sans MT" panose="020B0502020104020203" pitchFamily="34" charset="0"/>
                          <a:ea typeface="+mn-ea"/>
                          <a:cs typeface="+mn-cs"/>
                        </a:rPr>
                        <a:t> 等类型</a:t>
                      </a:r>
                      <a:endParaRPr lang="en-US" altLang="zh-CN"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929735708"/>
                  </a:ext>
                </a:extLst>
              </a:tr>
              <a:tr h="333280">
                <a:tc>
                  <a:txBody>
                    <a:bodyPr/>
                    <a:lstStyle/>
                    <a:p>
                      <a:r>
                        <a:rPr lang="zh-CN" altLang="en-US" sz="1100" b="1" dirty="0">
                          <a:solidFill>
                            <a:srgbClr val="374154"/>
                          </a:solidFill>
                          <a:latin typeface="Gill Sans MT" panose="020B0502020104020203" pitchFamily="34" charset="0"/>
                          <a:ea typeface="+mj-ea"/>
                        </a:rPr>
                        <a:t>多实例</a:t>
                      </a:r>
                      <a:r>
                        <a:rPr lang="en-US" altLang="zh-CN" sz="1100" b="1" dirty="0">
                          <a:solidFill>
                            <a:srgbClr val="374154"/>
                          </a:solidFill>
                          <a:latin typeface="Gill Sans MT" panose="020B0502020104020203" pitchFamily="34" charset="0"/>
                          <a:ea typeface="+mj-ea"/>
                        </a:rPr>
                        <a:t>GPU</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SVI</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MIG</a:t>
                      </a:r>
                      <a:r>
                        <a:rPr lang="en-US" altLang="zh-CN" sz="1100" kern="1200" dirty="0">
                          <a:solidFill>
                            <a:srgbClr val="374154"/>
                          </a:solidFill>
                          <a:latin typeface="Gill Sans MT" panose="020B0502020104020203" pitchFamily="34" charset="0"/>
                          <a:ea typeface="+mn-ea"/>
                          <a:cs typeface="+mn-cs"/>
                        </a:rPr>
                        <a:t>(7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MIG(7</a:t>
                      </a:r>
                      <a:r>
                        <a:rPr lang="zh-CN" altLang="en-US" sz="1100" kern="1200" dirty="0">
                          <a:solidFill>
                            <a:srgbClr val="374154"/>
                          </a:solidFill>
                          <a:latin typeface="Gill Sans MT" panose="020B0502020104020203" pitchFamily="34" charset="0"/>
                          <a:ea typeface="+mn-ea"/>
                          <a:cs typeface="+mn-cs"/>
                        </a:rPr>
                        <a:t>个，每个</a:t>
                      </a:r>
                      <a:r>
                        <a:rPr lang="en-US" altLang="zh-CN" sz="1100" kern="1200" dirty="0">
                          <a:solidFill>
                            <a:srgbClr val="374154"/>
                          </a:solidFill>
                          <a:latin typeface="Gill Sans MT" panose="020B0502020104020203" pitchFamily="34" charset="0"/>
                          <a:ea typeface="+mn-ea"/>
                          <a:cs typeface="+mn-cs"/>
                        </a:rPr>
                        <a:t>10G)</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369814068"/>
                  </a:ext>
                </a:extLst>
              </a:tr>
              <a:tr h="333280">
                <a:tc>
                  <a:txBody>
                    <a:bodyPr/>
                    <a:lstStyle/>
                    <a:p>
                      <a:r>
                        <a:rPr lang="zh-CN" altLang="en-US" sz="1100" b="1" dirty="0">
                          <a:solidFill>
                            <a:srgbClr val="374154"/>
                          </a:solidFill>
                          <a:latin typeface="Gill Sans MT" panose="020B0502020104020203" pitchFamily="34" charset="0"/>
                          <a:ea typeface="+mj-ea"/>
                        </a:rPr>
                        <a:t>架构</a:t>
                      </a:r>
                    </a:p>
                  </a:txBody>
                  <a:tcPr anchor="ctr">
                    <a:solidFill>
                      <a:srgbClr val="91D150">
                        <a:alpha val="20000"/>
                      </a:srgbClr>
                    </a:solidFill>
                  </a:tcPr>
                </a:tc>
                <a:tc>
                  <a:txBody>
                    <a:bodyPr/>
                    <a:lstStyle/>
                    <a:p>
                      <a:r>
                        <a:rPr kumimoji="1" lang="zh-CN" altLang="en-US" sz="1100" dirty="0">
                          <a:solidFill>
                            <a:srgbClr val="374154"/>
                          </a:solidFill>
                        </a:rPr>
                        <a:t>壁立</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Ampere</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Hopper</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255625180"/>
                  </a:ext>
                </a:extLst>
              </a:tr>
              <a:tr h="333280">
                <a:tc>
                  <a:txBody>
                    <a:bodyPr/>
                    <a:lstStyle/>
                    <a:p>
                      <a:r>
                        <a:rPr lang="zh-CN" altLang="en-US" sz="1100" b="1" dirty="0">
                          <a:solidFill>
                            <a:srgbClr val="374154"/>
                          </a:solidFill>
                          <a:latin typeface="Gill Sans MT" panose="020B0502020104020203" pitchFamily="34" charset="0"/>
                          <a:ea typeface="+mj-ea"/>
                        </a:rPr>
                        <a:t>通用计算核心数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8192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Steam</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Processing</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6912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15872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CUDA</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333280">
                <a:tc>
                  <a:txBody>
                    <a:bodyPr/>
                    <a:lstStyle/>
                    <a:p>
                      <a:r>
                        <a:rPr lang="en-US" altLang="zh-CN" sz="1100" b="1" dirty="0">
                          <a:solidFill>
                            <a:srgbClr val="374154"/>
                          </a:solidFill>
                          <a:latin typeface="Gill Sans MT" panose="020B0502020104020203" pitchFamily="34" charset="0"/>
                          <a:ea typeface="+mj-ea"/>
                        </a:rPr>
                        <a:t>AI</a:t>
                      </a:r>
                      <a:r>
                        <a:rPr lang="zh-CN" altLang="en-US" sz="1100" b="1" dirty="0">
                          <a:solidFill>
                            <a:srgbClr val="374154"/>
                          </a:solidFill>
                          <a:latin typeface="Gill Sans MT" panose="020B0502020104020203" pitchFamily="34" charset="0"/>
                          <a:ea typeface="+mj-ea"/>
                        </a:rPr>
                        <a:t>计算核心数</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512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T-Core</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432</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r>
                        <a:rPr lang="zh-CN" altLang="en-US" sz="1100" kern="1200" dirty="0">
                          <a:solidFill>
                            <a:srgbClr val="374154"/>
                          </a:solidFill>
                          <a:latin typeface="Gill Sans MT" panose="020B0502020104020203" pitchFamily="34" charset="0"/>
                          <a:ea typeface="+mj-ea"/>
                          <a:cs typeface="+mn-cs"/>
                        </a:rPr>
                        <a:t> </a:t>
                      </a:r>
                    </a:p>
                  </a:txBody>
                  <a:tcPr anchor="ct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528</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Tensor</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Core</a:t>
                      </a:r>
                      <a:endParaRPr lang="zh-CN" altLang="en-US" sz="11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333280">
                <a:tc>
                  <a:txBody>
                    <a:bodyPr/>
                    <a:lstStyle/>
                    <a:p>
                      <a:r>
                        <a:rPr lang="zh-CN" altLang="en-US" sz="1100" b="1" dirty="0">
                          <a:solidFill>
                            <a:srgbClr val="374154"/>
                          </a:solidFill>
                          <a:latin typeface="Gill Sans MT" panose="020B0502020104020203" pitchFamily="34" charset="0"/>
                          <a:ea typeface="+mj-ea"/>
                        </a:rPr>
                        <a:t>缓存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300MB</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50MB</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L2</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926085873"/>
                  </a:ext>
                </a:extLst>
              </a:tr>
              <a:tr h="333280">
                <a:tc>
                  <a:txBody>
                    <a:bodyPr/>
                    <a:lstStyle/>
                    <a:p>
                      <a:r>
                        <a:rPr lang="zh-CN" altLang="en-US" sz="1100" b="1" dirty="0">
                          <a:solidFill>
                            <a:srgbClr val="374154"/>
                          </a:solidFill>
                          <a:latin typeface="Gill Sans MT" panose="020B0502020104020203" pitchFamily="34" charset="0"/>
                          <a:ea typeface="+mj-ea"/>
                        </a:rPr>
                        <a:t>内存</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64GB HBM</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80GB</a:t>
                      </a:r>
                      <a:r>
                        <a:rPr lang="zh-CN" altLang="en-US" sz="1100" dirty="0">
                          <a:solidFill>
                            <a:srgbClr val="374154"/>
                          </a:solidFill>
                          <a:latin typeface="Gill Sans MT" panose="020B0502020104020203" pitchFamily="34" charset="0"/>
                          <a:ea typeface="+mj-ea"/>
                        </a:rPr>
                        <a:t> </a:t>
                      </a:r>
                      <a:r>
                        <a:rPr lang="en-US" altLang="zh-CN" sz="1100" kern="1200" dirty="0">
                          <a:solidFill>
                            <a:srgbClr val="374154"/>
                          </a:solidFill>
                          <a:latin typeface="Gill Sans MT" panose="020B0502020104020203" pitchFamily="34" charset="0"/>
                          <a:ea typeface="+mn-ea"/>
                          <a:cs typeface="+mn-cs"/>
                        </a:rPr>
                        <a:t>HBM</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863096392"/>
                  </a:ext>
                </a:extLst>
              </a:tr>
              <a:tr h="333280">
                <a:tc>
                  <a:txBody>
                    <a:bodyPr/>
                    <a:lstStyle/>
                    <a:p>
                      <a:r>
                        <a:rPr lang="zh-CN" altLang="en-US" sz="1100" b="1" dirty="0">
                          <a:solidFill>
                            <a:srgbClr val="374154"/>
                          </a:solidFill>
                          <a:latin typeface="Gill Sans MT" panose="020B0502020104020203" pitchFamily="34" charset="0"/>
                          <a:ea typeface="+mj-ea"/>
                        </a:rPr>
                        <a:t>互联</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Blink</a:t>
                      </a:r>
                      <a:r>
                        <a:rPr lang="zh-CN" altLang="en-US" sz="1100" kern="1200" dirty="0">
                          <a:solidFill>
                            <a:srgbClr val="374154"/>
                          </a:solidFill>
                          <a:latin typeface="Gill Sans MT" panose="020B0502020104020203" pitchFamily="34" charset="0"/>
                          <a:ea typeface="+mj-ea"/>
                          <a:cs typeface="+mn-cs"/>
                        </a:rPr>
                        <a:t> </a:t>
                      </a:r>
                      <a:r>
                        <a:rPr lang="en-US" altLang="zh-CN" sz="1100" kern="1200" dirty="0">
                          <a:solidFill>
                            <a:srgbClr val="374154"/>
                          </a:solidFill>
                          <a:latin typeface="Gill Sans MT" panose="020B0502020104020203" pitchFamily="34" charset="0"/>
                          <a:ea typeface="+mj-ea"/>
                          <a:cs typeface="+mn-cs"/>
                        </a:rPr>
                        <a:t>512GB/s</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600GB/s</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NVLink</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900GB/s</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33841077"/>
                  </a:ext>
                </a:extLst>
              </a:tr>
              <a:tr h="333280">
                <a:tc>
                  <a:txBody>
                    <a:bodyPr/>
                    <a:lstStyle/>
                    <a:p>
                      <a:r>
                        <a:rPr lang="zh-CN" altLang="en-US" sz="1100" b="1" dirty="0">
                          <a:solidFill>
                            <a:srgbClr val="374154"/>
                          </a:solidFill>
                          <a:latin typeface="Gill Sans MT" panose="020B0502020104020203" pitchFamily="34" charset="0"/>
                          <a:ea typeface="+mj-ea"/>
                        </a:rPr>
                        <a:t>功耗</a:t>
                      </a:r>
                    </a:p>
                  </a:txBody>
                  <a:tcPr anchor="ctr">
                    <a:solidFill>
                      <a:srgbClr val="91D150">
                        <a:alpha val="20000"/>
                      </a:srgbClr>
                    </a:solidFill>
                  </a:tcPr>
                </a:tc>
                <a:tc>
                  <a:txBody>
                    <a:bodyPr/>
                    <a:lstStyle/>
                    <a:p>
                      <a:pPr marL="0" algn="l" defTabSz="913707" rtl="0" eaLnBrk="1" latinLnBrk="0" hangingPunct="1"/>
                      <a:r>
                        <a:rPr lang="en-US" altLang="zh-CN" sz="1100" kern="1200" dirty="0">
                          <a:solidFill>
                            <a:srgbClr val="374154"/>
                          </a:solidFill>
                          <a:latin typeface="Gill Sans MT" panose="020B0502020104020203" pitchFamily="34" charset="0"/>
                          <a:ea typeface="+mj-ea"/>
                          <a:cs typeface="+mn-cs"/>
                        </a:rPr>
                        <a:t>550W</a:t>
                      </a:r>
                      <a:endParaRPr lang="zh-CN" altLang="en-US" sz="11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100" dirty="0">
                          <a:solidFill>
                            <a:srgbClr val="374154"/>
                          </a:solidFill>
                          <a:latin typeface="Gill Sans MT" panose="020B0502020104020203" pitchFamily="34" charset="0"/>
                          <a:ea typeface="+mj-ea"/>
                        </a:rPr>
                        <a:t>400W</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700W</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225712484"/>
                  </a:ext>
                </a:extLst>
              </a:tr>
              <a:tr h="333280">
                <a:tc>
                  <a:txBody>
                    <a:bodyPr/>
                    <a:lstStyle/>
                    <a:p>
                      <a:r>
                        <a:rPr lang="zh-CN" altLang="en-US" sz="1100" b="1" dirty="0">
                          <a:solidFill>
                            <a:srgbClr val="374154"/>
                          </a:solidFill>
                          <a:latin typeface="Gill Sans MT" panose="020B0502020104020203" pitchFamily="34" charset="0"/>
                          <a:ea typeface="+mj-ea"/>
                        </a:rPr>
                        <a:t>接口</a:t>
                      </a: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PCIe</a:t>
                      </a:r>
                      <a:r>
                        <a:rPr lang="zh-CN" altLang="en-US" sz="1100" dirty="0">
                          <a:solidFill>
                            <a:srgbClr val="374154"/>
                          </a:solidFill>
                          <a:latin typeface="Gill Sans MT" panose="020B0502020104020203" pitchFamily="34" charset="0"/>
                          <a:ea typeface="+mj-ea"/>
                        </a:rPr>
                        <a:t> </a:t>
                      </a:r>
                      <a:r>
                        <a:rPr lang="en-US" altLang="zh-CN" sz="1100" dirty="0">
                          <a:solidFill>
                            <a:srgbClr val="374154"/>
                          </a:solidFill>
                          <a:latin typeface="Gill Sans MT" panose="020B0502020104020203" pitchFamily="34" charset="0"/>
                          <a:ea typeface="+mj-ea"/>
                        </a:rPr>
                        <a:t>Gen5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kern="1200" dirty="0">
                          <a:solidFill>
                            <a:srgbClr val="374154"/>
                          </a:solidFill>
                          <a:latin typeface="Gill Sans MT" panose="020B0502020104020203" pitchFamily="34" charset="0"/>
                          <a:ea typeface="+mn-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100" kern="1200" dirty="0">
                          <a:solidFill>
                            <a:srgbClr val="374154"/>
                          </a:solidFill>
                          <a:latin typeface="Gill Sans MT" panose="020B0502020104020203" pitchFamily="34" charset="0"/>
                          <a:ea typeface="+mj-ea"/>
                          <a:cs typeface="+mn-cs"/>
                        </a:rPr>
                        <a:t>SXM5</a:t>
                      </a:r>
                      <a:endParaRPr lang="zh-CN" altLang="en-US" sz="1100" kern="1200" dirty="0">
                        <a:solidFill>
                          <a:srgbClr val="374154"/>
                        </a:solidFill>
                        <a:latin typeface="Gill Sans MT" panose="020B0502020104020203" pitchFamily="34" charset="0"/>
                        <a:ea typeface="+mn-ea"/>
                        <a:cs typeface="+mn-cs"/>
                      </a:endParaRPr>
                    </a:p>
                  </a:txBody>
                  <a:tcPr anchor="ctr"/>
                </a:tc>
                <a:extLst>
                  <a:ext uri="{0D108BD9-81ED-4DB2-BD59-A6C34878D82A}">
                    <a16:rowId xmlns:a16="http://schemas.microsoft.com/office/drawing/2014/main" val="1329717600"/>
                  </a:ext>
                </a:extLst>
              </a:tr>
              <a:tr h="333280">
                <a:tc>
                  <a:txBody>
                    <a:bodyPr/>
                    <a:lstStyle/>
                    <a:p>
                      <a:r>
                        <a:rPr lang="zh-CN" altLang="en-US" sz="1100" b="1" dirty="0">
                          <a:solidFill>
                            <a:srgbClr val="374154"/>
                          </a:solidFill>
                          <a:latin typeface="Gill Sans MT" panose="020B0502020104020203" pitchFamily="34" charset="0"/>
                          <a:ea typeface="+mj-ea"/>
                        </a:rPr>
                        <a:t>发布</a:t>
                      </a:r>
                      <a:r>
                        <a:rPr lang="en-US" altLang="zh-CN" sz="1100" b="1" dirty="0">
                          <a:solidFill>
                            <a:srgbClr val="374154"/>
                          </a:solidFill>
                          <a:latin typeface="Gill Sans MT" panose="020B0502020104020203" pitchFamily="34" charset="0"/>
                          <a:ea typeface="+mj-ea"/>
                        </a:rPr>
                        <a:t>(</a:t>
                      </a:r>
                      <a:r>
                        <a:rPr lang="zh-CN" altLang="en-US" sz="1100" b="1" dirty="0">
                          <a:solidFill>
                            <a:srgbClr val="374154"/>
                          </a:solidFill>
                          <a:latin typeface="Gill Sans MT" panose="020B0502020104020203" pitchFamily="34" charset="0"/>
                          <a:ea typeface="+mj-ea"/>
                        </a:rPr>
                        <a:t>量产</a:t>
                      </a:r>
                      <a:r>
                        <a:rPr lang="en-US" altLang="zh-CN" sz="1100" b="1" dirty="0">
                          <a:solidFill>
                            <a:srgbClr val="374154"/>
                          </a:solidFill>
                          <a:latin typeface="Gill Sans MT" panose="020B0502020104020203" pitchFamily="34" charset="0"/>
                          <a:ea typeface="+mj-ea"/>
                        </a:rPr>
                        <a:t>)</a:t>
                      </a:r>
                      <a:endParaRPr lang="zh-CN" altLang="en-US" sz="1100" b="1" dirty="0">
                        <a:solidFill>
                          <a:srgbClr val="374154"/>
                        </a:solidFill>
                        <a:latin typeface="Gill Sans MT" panose="020B0502020104020203" pitchFamily="34" charset="0"/>
                        <a:ea typeface="+mj-ea"/>
                      </a:endParaRPr>
                    </a:p>
                  </a:txBody>
                  <a:tcPr anchor="ctr">
                    <a:solidFill>
                      <a:srgbClr val="91D150">
                        <a:alpha val="20000"/>
                      </a:srgbClr>
                    </a:solidFill>
                  </a:tcPr>
                </a:tc>
                <a:tc>
                  <a:txBody>
                    <a:bodyPr/>
                    <a:lstStyle/>
                    <a:p>
                      <a:r>
                        <a:rPr lang="en-US" altLang="zh-CN" sz="1100" dirty="0">
                          <a:solidFill>
                            <a:srgbClr val="374154"/>
                          </a:solidFill>
                          <a:latin typeface="Gill Sans MT" panose="020B0502020104020203" pitchFamily="34" charset="0"/>
                          <a:ea typeface="+mj-ea"/>
                        </a:rPr>
                        <a:t>2022(2025?)</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2020(2021)</a:t>
                      </a:r>
                      <a:endParaRPr lang="zh-CN" altLang="en-US" sz="1100" dirty="0">
                        <a:solidFill>
                          <a:srgbClr val="374154"/>
                        </a:solidFill>
                        <a:latin typeface="Gill Sans MT" panose="020B0502020104020203" pitchFamily="34" charset="0"/>
                        <a:ea typeface="+mj-ea"/>
                      </a:endParaRPr>
                    </a:p>
                  </a:txBody>
                  <a:tcPr anchor="ctr"/>
                </a:tc>
                <a:tc>
                  <a:txBody>
                    <a:bodyPr/>
                    <a:lstStyle/>
                    <a:p>
                      <a:r>
                        <a:rPr lang="en-US" altLang="zh-CN" sz="1100" dirty="0">
                          <a:solidFill>
                            <a:srgbClr val="374154"/>
                          </a:solidFill>
                          <a:latin typeface="Gill Sans MT" panose="020B0502020104020203" pitchFamily="34" charset="0"/>
                          <a:ea typeface="+mj-ea"/>
                        </a:rPr>
                        <a:t>2022(2023)</a:t>
                      </a:r>
                      <a:endParaRPr lang="zh-CN" altLang="en-US" sz="11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71624290"/>
                  </a:ext>
                </a:extLst>
              </a:tr>
            </a:tbl>
          </a:graphicData>
        </a:graphic>
      </p:graphicFrame>
    </p:spTree>
    <p:extLst>
      <p:ext uri="{BB962C8B-B14F-4D97-AF65-F5344CB8AC3E}">
        <p14:creationId xmlns:p14="http://schemas.microsoft.com/office/powerpoint/2010/main" val="4070474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3.</a:t>
            </a:r>
            <a:r>
              <a:rPr lang="zh-CN" altLang="en-US" sz="9600" b="1" dirty="0">
                <a:latin typeface="Gill Sans MT" panose="020B0502020104020203" pitchFamily="34" charset="0"/>
                <a:ea typeface="Microsoft YaHei" panose="020B0503020204020204" pitchFamily="34" charset="-122"/>
              </a:rPr>
              <a:t> 软件平台</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58166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70091F-D72D-5044-B0BC-C3C7FF204FFB}"/>
              </a:ext>
            </a:extLst>
          </p:cNvPr>
          <p:cNvSpPr>
            <a:spLocks noGrp="1"/>
          </p:cNvSpPr>
          <p:nvPr>
            <p:ph type="title"/>
          </p:nvPr>
        </p:nvSpPr>
        <p:spPr/>
        <p:txBody>
          <a:bodyPr/>
          <a:lstStyle/>
          <a:p>
            <a:r>
              <a:rPr lang="en-US" altLang="zh-CN" dirty="0"/>
              <a:t>BIRENSUPA </a:t>
            </a:r>
            <a:r>
              <a:rPr lang="zh-CN" altLang="en-US" dirty="0"/>
              <a:t>端到端全覆盖软件平台 </a:t>
            </a:r>
            <a:r>
              <a:rPr lang="en-US" altLang="zh-CN" dirty="0"/>
              <a:t>——</a:t>
            </a:r>
            <a:r>
              <a:rPr lang="zh-CN" altLang="en-US" dirty="0"/>
              <a:t> 整体系统解决方案</a:t>
            </a:r>
          </a:p>
        </p:txBody>
      </p:sp>
      <p:pic>
        <p:nvPicPr>
          <p:cNvPr id="3" name="图片 2">
            <a:extLst>
              <a:ext uri="{FF2B5EF4-FFF2-40B4-BE49-F238E27FC236}">
                <a16:creationId xmlns:a16="http://schemas.microsoft.com/office/drawing/2014/main" id="{8A6EA980-D4D3-3248-82B1-FEC03B30E8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4934" y="1412776"/>
            <a:ext cx="10706894" cy="4908407"/>
          </a:xfrm>
          <a:prstGeom prst="rect">
            <a:avLst/>
          </a:prstGeom>
        </p:spPr>
      </p:pic>
    </p:spTree>
    <p:extLst>
      <p:ext uri="{BB962C8B-B14F-4D97-AF65-F5344CB8AC3E}">
        <p14:creationId xmlns:p14="http://schemas.microsoft.com/office/powerpoint/2010/main" val="150545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1015C-6D23-454C-A856-7D95178A7FED}"/>
              </a:ext>
            </a:extLst>
          </p:cNvPr>
          <p:cNvSpPr>
            <a:spLocks noGrp="1"/>
          </p:cNvSpPr>
          <p:nvPr>
            <p:ph type="title"/>
          </p:nvPr>
        </p:nvSpPr>
        <p:spPr/>
        <p:txBody>
          <a:bodyPr/>
          <a:lstStyle/>
          <a:p>
            <a:r>
              <a:rPr kumimoji="1" lang="zh-CN" altLang="en-US" dirty="0"/>
              <a:t>类 </a:t>
            </a:r>
            <a:r>
              <a:rPr kumimoji="1" lang="en-US" altLang="zh-CN" dirty="0"/>
              <a:t>GPU</a:t>
            </a:r>
            <a:r>
              <a:rPr kumimoji="1" lang="zh-CN" altLang="en-US" dirty="0"/>
              <a:t> 架构可提供相类似的 </a:t>
            </a:r>
            <a:r>
              <a:rPr kumimoji="1" lang="en-US" altLang="zh-CN" dirty="0"/>
              <a:t>SIMT</a:t>
            </a:r>
            <a:r>
              <a:rPr kumimoji="1" lang="zh-CN" altLang="en-US" dirty="0"/>
              <a:t> 编程方式</a:t>
            </a:r>
          </a:p>
        </p:txBody>
      </p:sp>
      <p:pic>
        <p:nvPicPr>
          <p:cNvPr id="6" name="图片 5">
            <a:extLst>
              <a:ext uri="{FF2B5EF4-FFF2-40B4-BE49-F238E27FC236}">
                <a16:creationId xmlns:a16="http://schemas.microsoft.com/office/drawing/2014/main" id="{CA78179A-37F1-A447-A9F3-BD80986BC0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2211" y="2860799"/>
            <a:ext cx="5226223" cy="2656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BA330D9B-73C2-CA42-8344-D963679AB10B}"/>
              </a:ext>
            </a:extLst>
          </p:cNvPr>
          <p:cNvSpPr/>
          <p:nvPr/>
        </p:nvSpPr>
        <p:spPr>
          <a:xfrm>
            <a:off x="1777901" y="2020778"/>
            <a:ext cx="240963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A100</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GPU</a:t>
            </a:r>
            <a:r>
              <a:rPr lang="zh-CN" altLang="en-US" sz="2000" dirty="0">
                <a:solidFill>
                  <a:srgbClr val="374154"/>
                </a:solidFill>
                <a:latin typeface="Gill Sans MT" panose="020B0502020104020203" pitchFamily="34" charset="0"/>
                <a:ea typeface="Microsoft YaHei" panose="020B0503020204020204" pitchFamily="34" charset="-122"/>
              </a:rPr>
              <a:t> 芯片架构</a:t>
            </a:r>
          </a:p>
        </p:txBody>
      </p:sp>
      <p:sp>
        <p:nvSpPr>
          <p:cNvPr id="9" name="矩形 8">
            <a:extLst>
              <a:ext uri="{FF2B5EF4-FFF2-40B4-BE49-F238E27FC236}">
                <a16:creationId xmlns:a16="http://schemas.microsoft.com/office/drawing/2014/main" id="{E3FCE135-FE82-5C41-B533-443F026B6681}"/>
              </a:ext>
            </a:extLst>
          </p:cNvPr>
          <p:cNvSpPr/>
          <p:nvPr/>
        </p:nvSpPr>
        <p:spPr>
          <a:xfrm>
            <a:off x="7466533" y="2020778"/>
            <a:ext cx="253787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BR100</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GPU</a:t>
            </a:r>
            <a:r>
              <a:rPr lang="zh-CN" altLang="en-US" sz="2000" dirty="0">
                <a:solidFill>
                  <a:srgbClr val="374154"/>
                </a:solidFill>
                <a:latin typeface="Gill Sans MT" panose="020B0502020104020203" pitchFamily="34" charset="0"/>
                <a:ea typeface="Microsoft YaHei" panose="020B0503020204020204" pitchFamily="34" charset="-122"/>
              </a:rPr>
              <a:t> 芯片架构</a:t>
            </a:r>
          </a:p>
        </p:txBody>
      </p:sp>
      <p:pic>
        <p:nvPicPr>
          <p:cNvPr id="7" name="图片 6">
            <a:extLst>
              <a:ext uri="{FF2B5EF4-FFF2-40B4-BE49-F238E27FC236}">
                <a16:creationId xmlns:a16="http://schemas.microsoft.com/office/drawing/2014/main" id="{1688C0AE-FA2F-E54E-AED5-4DC22A00E82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4365" y="2924944"/>
            <a:ext cx="5859001" cy="2592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2870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9AD5D-68DA-CD4D-89A2-38472C7E1EBB}"/>
              </a:ext>
            </a:extLst>
          </p:cNvPr>
          <p:cNvSpPr>
            <a:spLocks noGrp="1"/>
          </p:cNvSpPr>
          <p:nvPr>
            <p:ph type="title"/>
          </p:nvPr>
        </p:nvSpPr>
        <p:spPr/>
        <p:txBody>
          <a:bodyPr/>
          <a:lstStyle/>
          <a:p>
            <a:r>
              <a:rPr kumimoji="1" lang="en-US" altLang="zh-CN" dirty="0"/>
              <a:t>BIRENSUPA </a:t>
            </a:r>
            <a:r>
              <a:rPr kumimoji="1" lang="zh-CN" altLang="en-US" dirty="0"/>
              <a:t>编程模型</a:t>
            </a:r>
            <a:r>
              <a:rPr kumimoji="1" lang="en-US" altLang="zh-CN" dirty="0"/>
              <a:t>SDK</a:t>
            </a:r>
            <a:r>
              <a:rPr kumimoji="1" lang="zh-CN" altLang="en-US" dirty="0"/>
              <a:t>与加速库 </a:t>
            </a:r>
            <a:r>
              <a:rPr kumimoji="1" lang="en-US" altLang="zh-CN" dirty="0"/>
              <a:t>——</a:t>
            </a:r>
            <a:r>
              <a:rPr kumimoji="1" lang="zh-CN" altLang="en-US" dirty="0"/>
              <a:t> 编程模式与生态库</a:t>
            </a:r>
          </a:p>
        </p:txBody>
      </p:sp>
      <p:grpSp>
        <p:nvGrpSpPr>
          <p:cNvPr id="25" name="组合 24">
            <a:extLst>
              <a:ext uri="{FF2B5EF4-FFF2-40B4-BE49-F238E27FC236}">
                <a16:creationId xmlns:a16="http://schemas.microsoft.com/office/drawing/2014/main" id="{E8B4EDFB-633A-6C41-B6DF-68C938C824B0}"/>
              </a:ext>
            </a:extLst>
          </p:cNvPr>
          <p:cNvGrpSpPr/>
          <p:nvPr/>
        </p:nvGrpSpPr>
        <p:grpSpPr>
          <a:xfrm>
            <a:off x="568180" y="1700808"/>
            <a:ext cx="3541520" cy="3348820"/>
            <a:chOff x="568180" y="1916832"/>
            <a:chExt cx="3541520" cy="3348820"/>
          </a:xfrm>
        </p:grpSpPr>
        <p:sp>
          <p:nvSpPr>
            <p:cNvPr id="4" name="内容占位符 3">
              <a:extLst>
                <a:ext uri="{FF2B5EF4-FFF2-40B4-BE49-F238E27FC236}">
                  <a16:creationId xmlns:a16="http://schemas.microsoft.com/office/drawing/2014/main" id="{6F78879A-89C5-204F-A58C-009ADB67FBD3}"/>
                </a:ext>
              </a:extLst>
            </p:cNvPr>
            <p:cNvSpPr txBox="1">
              <a:spLocks/>
            </p:cNvSpPr>
            <p:nvPr/>
          </p:nvSpPr>
          <p:spPr>
            <a:xfrm>
              <a:off x="568180"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核心</a:t>
              </a:r>
              <a:r>
                <a:rPr lang="en-US" altLang="zh-CN" sz="2800" b="1" dirty="0"/>
                <a:t>SDK</a:t>
              </a:r>
              <a:endParaRPr lang="en-US" altLang="zh-CN" sz="2800" dirty="0"/>
            </a:p>
            <a:p>
              <a:pPr marL="0" indent="0" algn="ctr">
                <a:buFontTx/>
                <a:buNone/>
              </a:pPr>
              <a:r>
                <a:rPr lang="zh-CN" altLang="en-US" sz="1800" dirty="0"/>
                <a:t>提供基于</a:t>
              </a:r>
              <a:r>
                <a:rPr lang="en-US" altLang="zh-CN" sz="1800" dirty="0"/>
                <a:t>C/C++</a:t>
              </a:r>
              <a:r>
                <a:rPr lang="zh-CN" altLang="en-US" sz="1800" dirty="0"/>
                <a:t>的</a:t>
              </a:r>
              <a:r>
                <a:rPr lang="en-US" altLang="zh-CN" sz="1800" dirty="0"/>
                <a:t>GPU</a:t>
              </a:r>
              <a:r>
                <a:rPr lang="zh-CN" altLang="en-US" sz="1800" dirty="0"/>
                <a:t>编程支持</a:t>
              </a:r>
            </a:p>
          </p:txBody>
        </p:sp>
        <p:sp>
          <p:nvSpPr>
            <p:cNvPr id="3" name="圆角矩形 2">
              <a:extLst>
                <a:ext uri="{FF2B5EF4-FFF2-40B4-BE49-F238E27FC236}">
                  <a16:creationId xmlns:a16="http://schemas.microsoft.com/office/drawing/2014/main" id="{7A37BD3D-A9F6-094F-981C-DD6B5CCDC3B1}"/>
                </a:ext>
              </a:extLst>
            </p:cNvPr>
            <p:cNvSpPr/>
            <p:nvPr/>
          </p:nvSpPr>
          <p:spPr bwMode="auto">
            <a:xfrm>
              <a:off x="934784"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文本框 9">
              <a:extLst>
                <a:ext uri="{FF2B5EF4-FFF2-40B4-BE49-F238E27FC236}">
                  <a16:creationId xmlns:a16="http://schemas.microsoft.com/office/drawing/2014/main" id="{308D6308-0554-A944-A699-112CAA27C451}"/>
                </a:ext>
              </a:extLst>
            </p:cNvPr>
            <p:cNvSpPr txBox="1"/>
            <p:nvPr/>
          </p:nvSpPr>
          <p:spPr>
            <a:xfrm>
              <a:off x="1492009" y="3660385"/>
              <a:ext cx="1693862"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SUPA</a:t>
              </a:r>
              <a:r>
                <a:rPr kumimoji="1" lang="zh-CN" altLang="en-US" b="0" dirty="0">
                  <a:solidFill>
                    <a:srgbClr val="374154"/>
                  </a:solidFill>
                  <a:latin typeface="Gill Sans MT" panose="020B0502020104020203" pitchFamily="34" charset="0"/>
                  <a:ea typeface="Microsoft YaHei" panose="020B0503020204020204" pitchFamily="34" charset="-122"/>
                </a:rPr>
                <a:t> 编程模型</a:t>
              </a:r>
            </a:p>
          </p:txBody>
        </p:sp>
        <p:sp>
          <p:nvSpPr>
            <p:cNvPr id="11" name="圆角矩形 10">
              <a:extLst>
                <a:ext uri="{FF2B5EF4-FFF2-40B4-BE49-F238E27FC236}">
                  <a16:creationId xmlns:a16="http://schemas.microsoft.com/office/drawing/2014/main" id="{2986E58F-ABAF-A545-8496-706C347C54AE}"/>
                </a:ext>
              </a:extLst>
            </p:cNvPr>
            <p:cNvSpPr/>
            <p:nvPr/>
          </p:nvSpPr>
          <p:spPr bwMode="auto">
            <a:xfrm>
              <a:off x="934784"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文本框 11">
              <a:extLst>
                <a:ext uri="{FF2B5EF4-FFF2-40B4-BE49-F238E27FC236}">
                  <a16:creationId xmlns:a16="http://schemas.microsoft.com/office/drawing/2014/main" id="{A07DD3E6-87FF-0348-B8A6-90422BA65577}"/>
                </a:ext>
              </a:extLst>
            </p:cNvPr>
            <p:cNvSpPr txBox="1"/>
            <p:nvPr/>
          </p:nvSpPr>
          <p:spPr>
            <a:xfrm>
              <a:off x="1570140" y="4756950"/>
              <a:ext cx="1537600"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BRCC</a:t>
              </a:r>
              <a:r>
                <a:rPr kumimoji="1" lang="zh-CN" altLang="en-US" b="0" dirty="0">
                  <a:solidFill>
                    <a:srgbClr val="374154"/>
                  </a:solidFill>
                  <a:latin typeface="Gill Sans MT" panose="020B0502020104020203" pitchFamily="34" charset="0"/>
                  <a:ea typeface="Microsoft YaHei" panose="020B0503020204020204" pitchFamily="34" charset="-122"/>
                </a:rPr>
                <a:t> 编译器</a:t>
              </a:r>
            </a:p>
          </p:txBody>
        </p:sp>
      </p:grpSp>
      <p:grpSp>
        <p:nvGrpSpPr>
          <p:cNvPr id="26" name="组合 25">
            <a:extLst>
              <a:ext uri="{FF2B5EF4-FFF2-40B4-BE49-F238E27FC236}">
                <a16:creationId xmlns:a16="http://schemas.microsoft.com/office/drawing/2014/main" id="{D8B6C935-251E-0543-A25C-713A89CD3AED}"/>
              </a:ext>
            </a:extLst>
          </p:cNvPr>
          <p:cNvGrpSpPr/>
          <p:nvPr/>
        </p:nvGrpSpPr>
        <p:grpSpPr>
          <a:xfrm>
            <a:off x="4353864" y="1700808"/>
            <a:ext cx="3541520" cy="4212817"/>
            <a:chOff x="4353864" y="1916832"/>
            <a:chExt cx="3541520" cy="4212817"/>
          </a:xfrm>
        </p:grpSpPr>
        <p:sp>
          <p:nvSpPr>
            <p:cNvPr id="7" name="内容占位符 3">
              <a:extLst>
                <a:ext uri="{FF2B5EF4-FFF2-40B4-BE49-F238E27FC236}">
                  <a16:creationId xmlns:a16="http://schemas.microsoft.com/office/drawing/2014/main" id="{CAE11638-4BAC-B343-9B20-EF18B951DC13}"/>
                </a:ext>
              </a:extLst>
            </p:cNvPr>
            <p:cNvSpPr txBox="1">
              <a:spLocks/>
            </p:cNvSpPr>
            <p:nvPr/>
          </p:nvSpPr>
          <p:spPr>
            <a:xfrm>
              <a:off x="4353864"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加速库</a:t>
              </a:r>
              <a:endParaRPr lang="en-US" altLang="zh-CN" sz="2800" dirty="0"/>
            </a:p>
            <a:p>
              <a:pPr marL="0" indent="0" algn="ctr">
                <a:buFontTx/>
                <a:buNone/>
              </a:pPr>
              <a:r>
                <a:rPr lang="zh-CN" altLang="en-US" sz="1800" dirty="0"/>
                <a:t>高性能实现，快速支持应用构建</a:t>
              </a:r>
            </a:p>
          </p:txBody>
        </p:sp>
        <p:sp>
          <p:nvSpPr>
            <p:cNvPr id="14" name="圆角矩形 13">
              <a:extLst>
                <a:ext uri="{FF2B5EF4-FFF2-40B4-BE49-F238E27FC236}">
                  <a16:creationId xmlns:a16="http://schemas.microsoft.com/office/drawing/2014/main" id="{0AF5FABA-D82F-3244-9C55-24C2E823F67D}"/>
                </a:ext>
              </a:extLst>
            </p:cNvPr>
            <p:cNvSpPr/>
            <p:nvPr/>
          </p:nvSpPr>
          <p:spPr bwMode="auto">
            <a:xfrm>
              <a:off x="4720468"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文本框 14">
              <a:extLst>
                <a:ext uri="{FF2B5EF4-FFF2-40B4-BE49-F238E27FC236}">
                  <a16:creationId xmlns:a16="http://schemas.microsoft.com/office/drawing/2014/main" id="{8EBB65B2-3EB4-BD40-B3D4-183D23AF3E0C}"/>
                </a:ext>
              </a:extLst>
            </p:cNvPr>
            <p:cNvSpPr txBox="1"/>
            <p:nvPr/>
          </p:nvSpPr>
          <p:spPr>
            <a:xfrm>
              <a:off x="5224378" y="3660385"/>
              <a:ext cx="1800493"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深度学习算子库</a:t>
              </a:r>
            </a:p>
          </p:txBody>
        </p:sp>
        <p:sp>
          <p:nvSpPr>
            <p:cNvPr id="16" name="圆角矩形 15">
              <a:extLst>
                <a:ext uri="{FF2B5EF4-FFF2-40B4-BE49-F238E27FC236}">
                  <a16:creationId xmlns:a16="http://schemas.microsoft.com/office/drawing/2014/main" id="{45F1B064-7ABA-3F42-8064-EB563C3A7D83}"/>
                </a:ext>
              </a:extLst>
            </p:cNvPr>
            <p:cNvSpPr/>
            <p:nvPr/>
          </p:nvSpPr>
          <p:spPr bwMode="auto">
            <a:xfrm>
              <a:off x="4720468"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7" name="文本框 16">
              <a:extLst>
                <a:ext uri="{FF2B5EF4-FFF2-40B4-BE49-F238E27FC236}">
                  <a16:creationId xmlns:a16="http://schemas.microsoft.com/office/drawing/2014/main" id="{FCC28F9A-3C2D-C742-A5A7-9E3028FB4F84}"/>
                </a:ext>
              </a:extLst>
            </p:cNvPr>
            <p:cNvSpPr txBox="1"/>
            <p:nvPr/>
          </p:nvSpPr>
          <p:spPr>
            <a:xfrm>
              <a:off x="5149838" y="4756950"/>
              <a:ext cx="1949573"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多卡通讯库 </a:t>
              </a:r>
              <a:r>
                <a:rPr kumimoji="1" lang="en-US" altLang="zh-CN" b="0" dirty="0">
                  <a:solidFill>
                    <a:srgbClr val="374154"/>
                  </a:solidFill>
                  <a:latin typeface="Gill Sans MT" panose="020B0502020104020203" pitchFamily="34" charset="0"/>
                  <a:ea typeface="Microsoft YaHei" panose="020B0503020204020204" pitchFamily="34" charset="-122"/>
                </a:rPr>
                <a:t>SCCL</a:t>
              </a:r>
              <a:endParaRPr kumimoji="1" lang="zh-CN" altLang="en-US" b="0" dirty="0">
                <a:solidFill>
                  <a:srgbClr val="374154"/>
                </a:solidFill>
                <a:latin typeface="Gill Sans MT" panose="020B0502020104020203" pitchFamily="34" charset="0"/>
                <a:ea typeface="Microsoft YaHei" panose="020B0503020204020204" pitchFamily="34" charset="-122"/>
              </a:endParaRPr>
            </a:p>
          </p:txBody>
        </p:sp>
        <p:sp>
          <p:nvSpPr>
            <p:cNvPr id="23" name="矩形 22">
              <a:extLst>
                <a:ext uri="{FF2B5EF4-FFF2-40B4-BE49-F238E27FC236}">
                  <a16:creationId xmlns:a16="http://schemas.microsoft.com/office/drawing/2014/main" id="{D3BCD19D-C5BE-7145-A860-D6558CD57067}"/>
                </a:ext>
              </a:extLst>
            </p:cNvPr>
            <p:cNvSpPr/>
            <p:nvPr/>
          </p:nvSpPr>
          <p:spPr>
            <a:xfrm>
              <a:off x="5219006" y="5113986"/>
              <a:ext cx="1723549" cy="1015663"/>
            </a:xfrm>
            <a:prstGeom prst="rect">
              <a:avLst/>
            </a:prstGeom>
          </p:spPr>
          <p:txBody>
            <a:bodyPr wrap="none">
              <a:spAutoFit/>
            </a:bodyPr>
            <a:lstStyle/>
            <a:p>
              <a:pPr>
                <a:buNone/>
              </a:pPr>
              <a:r>
                <a:rPr kumimoji="1" lang="en-US" altLang="zh-CN" sz="6000" dirty="0">
                  <a:solidFill>
                    <a:srgbClr val="05CCEC"/>
                  </a:solidFill>
                  <a:latin typeface="Gill Sans MT" panose="020B0502020104020203" pitchFamily="34" charset="0"/>
                  <a:ea typeface="Microsoft YaHei" panose="020B0503020204020204" pitchFamily="34" charset="-122"/>
                </a:rPr>
                <a:t>……</a:t>
              </a:r>
              <a:endParaRPr kumimoji="1" lang="zh-CN" altLang="en-US" sz="6000" dirty="0">
                <a:solidFill>
                  <a:srgbClr val="05CCEC"/>
                </a:solidFill>
                <a:latin typeface="Gill Sans MT" panose="020B0502020104020203" pitchFamily="34" charset="0"/>
                <a:ea typeface="Microsoft YaHei" panose="020B0503020204020204" pitchFamily="34" charset="-122"/>
              </a:endParaRPr>
            </a:p>
          </p:txBody>
        </p:sp>
      </p:grpSp>
      <p:grpSp>
        <p:nvGrpSpPr>
          <p:cNvPr id="27" name="组合 26">
            <a:extLst>
              <a:ext uri="{FF2B5EF4-FFF2-40B4-BE49-F238E27FC236}">
                <a16:creationId xmlns:a16="http://schemas.microsoft.com/office/drawing/2014/main" id="{516F6120-617C-6B4A-BA49-79393319C181}"/>
              </a:ext>
            </a:extLst>
          </p:cNvPr>
          <p:cNvGrpSpPr/>
          <p:nvPr/>
        </p:nvGrpSpPr>
        <p:grpSpPr>
          <a:xfrm>
            <a:off x="8071830" y="1700808"/>
            <a:ext cx="3541520" cy="4212817"/>
            <a:chOff x="8071830" y="1916832"/>
            <a:chExt cx="3541520" cy="4212817"/>
          </a:xfrm>
        </p:grpSpPr>
        <p:sp>
          <p:nvSpPr>
            <p:cNvPr id="8" name="内容占位符 3">
              <a:extLst>
                <a:ext uri="{FF2B5EF4-FFF2-40B4-BE49-F238E27FC236}">
                  <a16:creationId xmlns:a16="http://schemas.microsoft.com/office/drawing/2014/main" id="{DC124057-ABD2-2849-B45C-C136DB58B2F8}"/>
                </a:ext>
              </a:extLst>
            </p:cNvPr>
            <p:cNvSpPr txBox="1">
              <a:spLocks/>
            </p:cNvSpPr>
            <p:nvPr/>
          </p:nvSpPr>
          <p:spPr>
            <a:xfrm>
              <a:off x="8071830" y="1916832"/>
              <a:ext cx="3541520"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b="1" dirty="0"/>
                <a:t>工具集</a:t>
              </a:r>
              <a:endParaRPr lang="en-US" altLang="zh-CN" sz="2800" dirty="0"/>
            </a:p>
            <a:p>
              <a:pPr marL="0" indent="0" algn="ctr">
                <a:buFontTx/>
                <a:buNone/>
              </a:pPr>
              <a:r>
                <a:rPr lang="zh-CN" altLang="en-US" sz="1800" dirty="0"/>
                <a:t>完整支持</a:t>
              </a:r>
              <a:r>
                <a:rPr lang="en-US" altLang="zh-CN" sz="1800" dirty="0"/>
                <a:t>GPU</a:t>
              </a:r>
              <a:r>
                <a:rPr lang="zh-CN" altLang="en-US" sz="1800" dirty="0"/>
                <a:t>管理与应用开发</a:t>
              </a:r>
            </a:p>
          </p:txBody>
        </p:sp>
        <p:sp>
          <p:nvSpPr>
            <p:cNvPr id="18" name="圆角矩形 17">
              <a:extLst>
                <a:ext uri="{FF2B5EF4-FFF2-40B4-BE49-F238E27FC236}">
                  <a16:creationId xmlns:a16="http://schemas.microsoft.com/office/drawing/2014/main" id="{C541BE99-7998-ED49-BC0B-80E65C84C718}"/>
                </a:ext>
              </a:extLst>
            </p:cNvPr>
            <p:cNvSpPr/>
            <p:nvPr/>
          </p:nvSpPr>
          <p:spPr bwMode="auto">
            <a:xfrm>
              <a:off x="8438434" y="3521015"/>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文本框 18">
              <a:extLst>
                <a:ext uri="{FF2B5EF4-FFF2-40B4-BE49-F238E27FC236}">
                  <a16:creationId xmlns:a16="http://schemas.microsoft.com/office/drawing/2014/main" id="{6F401585-4188-1B4B-9615-3881BCF29648}"/>
                </a:ext>
              </a:extLst>
            </p:cNvPr>
            <p:cNvSpPr txBox="1"/>
            <p:nvPr/>
          </p:nvSpPr>
          <p:spPr>
            <a:xfrm>
              <a:off x="8915093" y="3660385"/>
              <a:ext cx="1854995" cy="369332"/>
            </a:xfrm>
            <a:prstGeom prst="rect">
              <a:avLst/>
            </a:prstGeom>
            <a:noFill/>
          </p:spPr>
          <p:txBody>
            <a:bodyPr wrap="none" rtlCol="0">
              <a:spAutoFit/>
            </a:bodyPr>
            <a:lstStyle/>
            <a:p>
              <a:pPr>
                <a:buNone/>
              </a:pPr>
              <a:r>
                <a:rPr kumimoji="1" lang="en-US" altLang="zh-CN" b="0" dirty="0">
                  <a:solidFill>
                    <a:srgbClr val="374154"/>
                  </a:solidFill>
                  <a:latin typeface="Gill Sans MT" panose="020B0502020104020203" pitchFamily="34" charset="0"/>
                  <a:ea typeface="Microsoft YaHei" panose="020B0503020204020204" pitchFamily="34" charset="-122"/>
                </a:rPr>
                <a:t>GPU</a:t>
              </a:r>
              <a:r>
                <a:rPr kumimoji="1" lang="zh-CN" altLang="en-US" b="0" dirty="0">
                  <a:solidFill>
                    <a:srgbClr val="374154"/>
                  </a:solidFill>
                  <a:latin typeface="Gill Sans MT" panose="020B0502020104020203" pitchFamily="34" charset="0"/>
                  <a:ea typeface="Microsoft YaHei" panose="020B0503020204020204" pitchFamily="34" charset="-122"/>
                </a:rPr>
                <a:t> 卡管理接口</a:t>
              </a:r>
            </a:p>
          </p:txBody>
        </p:sp>
        <p:sp>
          <p:nvSpPr>
            <p:cNvPr id="20" name="圆角矩形 19">
              <a:extLst>
                <a:ext uri="{FF2B5EF4-FFF2-40B4-BE49-F238E27FC236}">
                  <a16:creationId xmlns:a16="http://schemas.microsoft.com/office/drawing/2014/main" id="{D9551C88-97BB-414B-8AC1-77E3B756A13E}"/>
                </a:ext>
              </a:extLst>
            </p:cNvPr>
            <p:cNvSpPr/>
            <p:nvPr/>
          </p:nvSpPr>
          <p:spPr bwMode="auto">
            <a:xfrm>
              <a:off x="8438434" y="4617580"/>
              <a:ext cx="2808312" cy="648072"/>
            </a:xfrm>
            <a:prstGeom prst="roundRect">
              <a:avLst/>
            </a:prstGeom>
            <a:noFill/>
            <a:ln w="57150" cap="flat" cmpd="sng" algn="ctr">
              <a:solidFill>
                <a:srgbClr val="05CCE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文本框 20">
              <a:extLst>
                <a:ext uri="{FF2B5EF4-FFF2-40B4-BE49-F238E27FC236}">
                  <a16:creationId xmlns:a16="http://schemas.microsoft.com/office/drawing/2014/main" id="{E87357AD-A96D-2042-B1D8-3BAB0CDEC156}"/>
                </a:ext>
              </a:extLst>
            </p:cNvPr>
            <p:cNvSpPr txBox="1"/>
            <p:nvPr/>
          </p:nvSpPr>
          <p:spPr>
            <a:xfrm>
              <a:off x="8927436" y="4756950"/>
              <a:ext cx="1830309" cy="369332"/>
            </a:xfrm>
            <a:prstGeom prst="rect">
              <a:avLst/>
            </a:prstGeom>
            <a:noFill/>
          </p:spPr>
          <p:txBody>
            <a:bodyPr wrap="none" rtlCol="0">
              <a:spAutoFit/>
            </a:bodyPr>
            <a:lstStyle/>
            <a:p>
              <a:pPr>
                <a:buNone/>
              </a:pPr>
              <a:r>
                <a:rPr kumimoji="1" lang="zh-CN" altLang="en-US" b="0" dirty="0">
                  <a:solidFill>
                    <a:srgbClr val="374154"/>
                  </a:solidFill>
                  <a:latin typeface="Gill Sans MT" panose="020B0502020104020203" pitchFamily="34" charset="0"/>
                  <a:ea typeface="Microsoft YaHei" panose="020B0503020204020204" pitchFamily="34" charset="-122"/>
                </a:rPr>
                <a:t>性能采集与分析</a:t>
              </a:r>
            </a:p>
          </p:txBody>
        </p:sp>
        <p:sp>
          <p:nvSpPr>
            <p:cNvPr id="24" name="矩形 23">
              <a:extLst>
                <a:ext uri="{FF2B5EF4-FFF2-40B4-BE49-F238E27FC236}">
                  <a16:creationId xmlns:a16="http://schemas.microsoft.com/office/drawing/2014/main" id="{38F2F56A-34D8-2A48-A4E3-00AFEDAD0E1B}"/>
                </a:ext>
              </a:extLst>
            </p:cNvPr>
            <p:cNvSpPr/>
            <p:nvPr/>
          </p:nvSpPr>
          <p:spPr>
            <a:xfrm>
              <a:off x="8952893" y="5113986"/>
              <a:ext cx="1723549" cy="1015663"/>
            </a:xfrm>
            <a:prstGeom prst="rect">
              <a:avLst/>
            </a:prstGeom>
          </p:spPr>
          <p:txBody>
            <a:bodyPr wrap="none">
              <a:spAutoFit/>
            </a:bodyPr>
            <a:lstStyle/>
            <a:p>
              <a:pPr>
                <a:buNone/>
              </a:pPr>
              <a:r>
                <a:rPr kumimoji="1" lang="en-US" altLang="zh-CN" sz="6000" dirty="0">
                  <a:solidFill>
                    <a:srgbClr val="05CCEC"/>
                  </a:solidFill>
                  <a:latin typeface="Gill Sans MT" panose="020B0502020104020203" pitchFamily="34" charset="0"/>
                  <a:ea typeface="Microsoft YaHei" panose="020B0503020204020204" pitchFamily="34" charset="-122"/>
                </a:rPr>
                <a:t>……</a:t>
              </a:r>
              <a:endParaRPr kumimoji="1" lang="zh-CN" altLang="en-US" sz="6000" dirty="0">
                <a:solidFill>
                  <a:srgbClr val="05CCEC"/>
                </a:solidFill>
                <a:latin typeface="Gill Sans MT" panose="020B0502020104020203" pitchFamily="34" charset="0"/>
                <a:ea typeface="Microsoft YaHei" panose="020B0503020204020204" pitchFamily="34" charset="-122"/>
              </a:endParaRPr>
            </a:p>
          </p:txBody>
        </p:sp>
      </p:grpSp>
    </p:spTree>
    <p:extLst>
      <p:ext uri="{BB962C8B-B14F-4D97-AF65-F5344CB8AC3E}">
        <p14:creationId xmlns:p14="http://schemas.microsoft.com/office/powerpoint/2010/main" val="57810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1749FB-F6BF-8644-AD31-AEB1D564EFF5}"/>
              </a:ext>
            </a:extLst>
          </p:cNvPr>
          <p:cNvSpPr>
            <a:spLocks noGrp="1"/>
          </p:cNvSpPr>
          <p:nvPr>
            <p:ph type="title"/>
          </p:nvPr>
        </p:nvSpPr>
        <p:spPr/>
        <p:txBody>
          <a:bodyPr/>
          <a:lstStyle/>
          <a:p>
            <a:r>
              <a:rPr lang="en-US" altLang="zh-CN" dirty="0"/>
              <a:t>Question</a:t>
            </a:r>
            <a:endParaRPr lang="zh-CN" altLang="en-US" dirty="0"/>
          </a:p>
        </p:txBody>
      </p:sp>
      <p:sp>
        <p:nvSpPr>
          <p:cNvPr id="7" name="内容占位符 6">
            <a:extLst>
              <a:ext uri="{FF2B5EF4-FFF2-40B4-BE49-F238E27FC236}">
                <a16:creationId xmlns:a16="http://schemas.microsoft.com/office/drawing/2014/main" id="{83471AD0-45A8-034D-9D23-B13225A4099F}"/>
              </a:ext>
            </a:extLst>
          </p:cNvPr>
          <p:cNvSpPr>
            <a:spLocks noGrp="1"/>
          </p:cNvSpPr>
          <p:nvPr>
            <p:ph sz="half" idx="1"/>
          </p:nvPr>
        </p:nvSpPr>
        <p:spPr/>
        <p:txBody>
          <a:bodyPr/>
          <a:lstStyle/>
          <a:p>
            <a:r>
              <a:rPr lang="zh-CN" altLang="en-US" b="1" dirty="0"/>
              <a:t>软件生态：</a:t>
            </a:r>
            <a:r>
              <a:rPr lang="en-US" altLang="zh-CN" dirty="0"/>
              <a:t>CUDA</a:t>
            </a:r>
            <a:r>
              <a:rPr lang="zh-CN" altLang="en-US" dirty="0"/>
              <a:t> 让你兼容了吗？为什么 </a:t>
            </a:r>
            <a:r>
              <a:rPr lang="en-US" altLang="zh-CN" dirty="0"/>
              <a:t>AMD</a:t>
            </a:r>
            <a:r>
              <a:rPr lang="zh-CN" altLang="en-US" dirty="0"/>
              <a:t>、</a:t>
            </a:r>
            <a:r>
              <a:rPr lang="en-US" altLang="zh-CN" dirty="0"/>
              <a:t>APPLE</a:t>
            </a:r>
            <a:r>
              <a:rPr lang="zh-CN" altLang="en-US" dirty="0"/>
              <a:t>、</a:t>
            </a:r>
            <a:r>
              <a:rPr lang="en-US" altLang="zh-CN" dirty="0"/>
              <a:t>TPU</a:t>
            </a:r>
            <a:r>
              <a:rPr lang="zh-CN" altLang="en-US" dirty="0"/>
              <a:t> 都不去做这个事情？是因为 </a:t>
            </a:r>
            <a:r>
              <a:rPr lang="en-US" altLang="zh-CN" dirty="0"/>
              <a:t>Google</a:t>
            </a:r>
            <a:r>
              <a:rPr lang="zh-CN" altLang="en-US" dirty="0"/>
              <a:t>、</a:t>
            </a:r>
            <a:r>
              <a:rPr lang="en-US" altLang="zh-CN" dirty="0"/>
              <a:t>AMD</a:t>
            </a:r>
            <a:r>
              <a:rPr lang="zh-CN" altLang="en-US" dirty="0"/>
              <a:t> 等工程师没意识到生态兼容的重要性？还是 </a:t>
            </a:r>
            <a:r>
              <a:rPr lang="en-US" altLang="zh-CN" dirty="0"/>
              <a:t>NVIDIA</a:t>
            </a:r>
            <a:r>
              <a:rPr lang="zh-CN" altLang="en-US" dirty="0"/>
              <a:t> 专利墙厚？</a:t>
            </a:r>
            <a:endParaRPr lang="en-US" altLang="zh-CN" dirty="0"/>
          </a:p>
          <a:p>
            <a:r>
              <a:rPr lang="zh-CN" altLang="en-US" b="1" dirty="0">
                <a:ea typeface="Microsoft YaHei" panose="020B0503020204020204" pitchFamily="34" charset="-122"/>
              </a:rPr>
              <a:t>产品化：</a:t>
            </a:r>
            <a:r>
              <a:rPr lang="zh-CN" altLang="en-US" dirty="0">
                <a:ea typeface="Microsoft YaHei" panose="020B0503020204020204" pitchFamily="34" charset="-122"/>
              </a:rPr>
              <a:t>目前大部分国产</a:t>
            </a:r>
            <a:r>
              <a:rPr lang="en-US" altLang="zh-CN" dirty="0">
                <a:ea typeface="Microsoft YaHei" panose="020B0503020204020204" pitchFamily="34" charset="-122"/>
              </a:rPr>
              <a:t>AI</a:t>
            </a:r>
            <a:r>
              <a:rPr lang="zh-CN" altLang="en-US" dirty="0">
                <a:ea typeface="Microsoft YaHei" panose="020B0503020204020204" pitchFamily="34" charset="-122"/>
              </a:rPr>
              <a:t>芯片</a:t>
            </a:r>
            <a:r>
              <a:rPr lang="en-US" altLang="zh-CN" dirty="0">
                <a:ea typeface="Microsoft YaHei" panose="020B0503020204020204" pitchFamily="34" charset="-122"/>
              </a:rPr>
              <a:t>/GPU</a:t>
            </a:r>
            <a:r>
              <a:rPr lang="zh-CN" altLang="en-US" dirty="0">
                <a:ea typeface="Microsoft YaHei" panose="020B0503020204020204" pitchFamily="34" charset="-122"/>
              </a:rPr>
              <a:t>芯片主要停留在小规模供货</a:t>
            </a:r>
            <a:r>
              <a:rPr lang="en-US" altLang="zh-CN" dirty="0">
                <a:ea typeface="Microsoft YaHei" panose="020B0503020204020204" pitchFamily="34" charset="-122"/>
              </a:rPr>
              <a:t>/PPT</a:t>
            </a:r>
            <a:r>
              <a:rPr lang="zh-CN" altLang="en-US" dirty="0">
                <a:ea typeface="Microsoft YaHei" panose="020B0503020204020204" pitchFamily="34" charset="-122"/>
              </a:rPr>
              <a:t>官宣，壁仞科技的产品什么时候才能产品化，规模化出货？ </a:t>
            </a:r>
            <a:r>
              <a:rPr lang="en-US" altLang="zh-CN" dirty="0">
                <a:ea typeface="Microsoft YaHei" panose="020B0503020204020204" pitchFamily="34" charset="-122"/>
              </a:rPr>
              <a:t>TSMC</a:t>
            </a:r>
            <a:r>
              <a:rPr lang="zh-CN" altLang="en-US" dirty="0">
                <a:ea typeface="Microsoft YaHei" panose="020B0503020204020204" pitchFamily="34" charset="-122"/>
              </a:rPr>
              <a:t> 在</a:t>
            </a:r>
            <a:r>
              <a:rPr lang="zh-CN" altLang="en-US" dirty="0"/>
              <a:t>两片 </a:t>
            </a:r>
            <a:r>
              <a:rPr lang="en-US" altLang="zh-CN" dirty="0"/>
              <a:t>die</a:t>
            </a:r>
            <a:r>
              <a:rPr lang="zh-CN" altLang="en-US" dirty="0"/>
              <a:t> 封装</a:t>
            </a:r>
            <a:r>
              <a:rPr lang="zh-CN" altLang="en-US" dirty="0">
                <a:ea typeface="Microsoft YaHei" panose="020B0503020204020204" pitchFamily="34" charset="-122"/>
              </a:rPr>
              <a:t>的良品率是多少？美国禁止代工问题如何解决？</a:t>
            </a:r>
            <a:endParaRPr lang="en-US" altLang="zh-CN" dirty="0">
              <a:ea typeface="Microsoft YaHei" panose="020B0503020204020204" pitchFamily="34" charset="-122"/>
            </a:endParaRPr>
          </a:p>
        </p:txBody>
      </p:sp>
      <p:pic>
        <p:nvPicPr>
          <p:cNvPr id="5" name="图片 4">
            <a:extLst>
              <a:ext uri="{FF2B5EF4-FFF2-40B4-BE49-F238E27FC236}">
                <a16:creationId xmlns:a16="http://schemas.microsoft.com/office/drawing/2014/main" id="{B3844DE8-98BD-8C4E-A23B-37DEA1BE5F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Tree>
    <p:extLst>
      <p:ext uri="{BB962C8B-B14F-4D97-AF65-F5344CB8AC3E}">
        <p14:creationId xmlns:p14="http://schemas.microsoft.com/office/powerpoint/2010/main" val="137010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什么是壁仞</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壁仞软件平台</a:t>
            </a:r>
            <a:endParaRPr lang="en-US" altLang="zh-CN" sz="2800" dirty="0">
              <a:latin typeface="Gill Sans MT" panose="020B0502020104020203" pitchFamily="34" charset="0"/>
              <a:ea typeface="Microsoft YaHei" panose="020B0503020204020204" pitchFamily="34" charset="-122"/>
            </a:endParaRPr>
          </a:p>
          <a:p>
            <a:pPr marL="444500" indent="-444500"/>
            <a:r>
              <a:rPr lang="en-US" altLang="zh-CN" sz="2800" dirty="0">
                <a:latin typeface="Gill Sans MT" panose="020B0502020104020203" pitchFamily="34" charset="0"/>
                <a:ea typeface="Microsoft YaHei" panose="020B0503020204020204" pitchFamily="34" charset="-122"/>
              </a:rPr>
              <a:t>RB100</a:t>
            </a:r>
            <a:r>
              <a:rPr lang="zh-CN" altLang="en-US" sz="2800" dirty="0">
                <a:latin typeface="Gill Sans MT" panose="020B0502020104020203" pitchFamily="34" charset="0"/>
                <a:ea typeface="Microsoft YaHei" panose="020B0503020204020204" pitchFamily="34" charset="-122"/>
              </a:rPr>
              <a:t> 芯片架构细节</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对壁仞思考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1988839"/>
            <a:ext cx="360040" cy="3816425"/>
          </a:xfrm>
          <a:prstGeom prst="leftBrace">
            <a:avLst>
              <a:gd name="adj1" fmla="val 8333"/>
              <a:gd name="adj2" fmla="val 3649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3816425 h 3816425"/>
                      <a:gd name="connsiteX1" fmla="*/ 180020 w 360040"/>
                      <a:gd name="connsiteY1" fmla="*/ 3786423 h 3816425"/>
                      <a:gd name="connsiteX2" fmla="*/ 180020 w 360040"/>
                      <a:gd name="connsiteY2" fmla="*/ 3266385 h 3816425"/>
                      <a:gd name="connsiteX3" fmla="*/ 180020 w 360040"/>
                      <a:gd name="connsiteY3" fmla="*/ 2722710 h 3816425"/>
                      <a:gd name="connsiteX4" fmla="*/ 180020 w 360040"/>
                      <a:gd name="connsiteY4" fmla="*/ 2202672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 name="connsiteX11" fmla="*/ 360040 w 360040"/>
                      <a:gd name="connsiteY11" fmla="*/ 597907 h 3816425"/>
                      <a:gd name="connsiteX12" fmla="*/ 360040 w 360040"/>
                      <a:gd name="connsiteY12" fmla="*/ 1195813 h 3816425"/>
                      <a:gd name="connsiteX13" fmla="*/ 360040 w 360040"/>
                      <a:gd name="connsiteY13" fmla="*/ 1831884 h 3816425"/>
                      <a:gd name="connsiteX14" fmla="*/ 360040 w 360040"/>
                      <a:gd name="connsiteY14" fmla="*/ 2353462 h 3816425"/>
                      <a:gd name="connsiteX15" fmla="*/ 360040 w 360040"/>
                      <a:gd name="connsiteY15" fmla="*/ 3065861 h 3816425"/>
                      <a:gd name="connsiteX16" fmla="*/ 360040 w 360040"/>
                      <a:gd name="connsiteY16" fmla="*/ 3816425 h 3816425"/>
                      <a:gd name="connsiteX0" fmla="*/ 360040 w 360040"/>
                      <a:gd name="connsiteY0" fmla="*/ 3816425 h 3816425"/>
                      <a:gd name="connsiteX1" fmla="*/ 180020 w 360040"/>
                      <a:gd name="connsiteY1" fmla="*/ 3786423 h 3816425"/>
                      <a:gd name="connsiteX2" fmla="*/ 180020 w 360040"/>
                      <a:gd name="connsiteY2" fmla="*/ 3242747 h 3816425"/>
                      <a:gd name="connsiteX3" fmla="*/ 180020 w 360040"/>
                      <a:gd name="connsiteY3" fmla="*/ 2628158 h 3816425"/>
                      <a:gd name="connsiteX4" fmla="*/ 180020 w 360040"/>
                      <a:gd name="connsiteY4" fmla="*/ 2108120 h 3816425"/>
                      <a:gd name="connsiteX5" fmla="*/ 180020 w 360040"/>
                      <a:gd name="connsiteY5" fmla="*/ 1422616 h 3816425"/>
                      <a:gd name="connsiteX6" fmla="*/ 0 w 360040"/>
                      <a:gd name="connsiteY6" fmla="*/ 1392614 h 3816425"/>
                      <a:gd name="connsiteX7" fmla="*/ 180020 w 360040"/>
                      <a:gd name="connsiteY7" fmla="*/ 1362612 h 3816425"/>
                      <a:gd name="connsiteX8" fmla="*/ 180020 w 360040"/>
                      <a:gd name="connsiteY8" fmla="*/ 736285 h 3816425"/>
                      <a:gd name="connsiteX9" fmla="*/ 180020 w 360040"/>
                      <a:gd name="connsiteY9" fmla="*/ 30002 h 3816425"/>
                      <a:gd name="connsiteX10" fmla="*/ 360040 w 360040"/>
                      <a:gd name="connsiteY10" fmla="*/ 0 h 381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040" h="3816425" stroke="0" extrusionOk="0">
                        <a:moveTo>
                          <a:pt x="360040" y="3816425"/>
                        </a:moveTo>
                        <a:cubicBezTo>
                          <a:pt x="262436" y="3814812"/>
                          <a:pt x="178871" y="3803644"/>
                          <a:pt x="180020" y="3786423"/>
                        </a:cubicBezTo>
                        <a:cubicBezTo>
                          <a:pt x="184747" y="3611344"/>
                          <a:pt x="176247" y="3382405"/>
                          <a:pt x="180020" y="3266385"/>
                        </a:cubicBezTo>
                        <a:cubicBezTo>
                          <a:pt x="183793" y="3150365"/>
                          <a:pt x="165758" y="2917721"/>
                          <a:pt x="180020" y="2722710"/>
                        </a:cubicBezTo>
                        <a:cubicBezTo>
                          <a:pt x="194282" y="2527699"/>
                          <a:pt x="188664" y="2345850"/>
                          <a:pt x="180020" y="2202672"/>
                        </a:cubicBezTo>
                        <a:cubicBezTo>
                          <a:pt x="171376" y="2059494"/>
                          <a:pt x="160465" y="1768902"/>
                          <a:pt x="180020" y="1422616"/>
                        </a:cubicBezTo>
                        <a:cubicBezTo>
                          <a:pt x="179379" y="1410631"/>
                          <a:pt x="106669" y="1380117"/>
                          <a:pt x="0" y="1392614"/>
                        </a:cubicBezTo>
                        <a:cubicBezTo>
                          <a:pt x="97521" y="1392407"/>
                          <a:pt x="181992" y="1378084"/>
                          <a:pt x="180020" y="1362612"/>
                        </a:cubicBezTo>
                        <a:cubicBezTo>
                          <a:pt x="202862" y="1117674"/>
                          <a:pt x="201298" y="949080"/>
                          <a:pt x="180020" y="736285"/>
                        </a:cubicBezTo>
                        <a:cubicBezTo>
                          <a:pt x="158742" y="523490"/>
                          <a:pt x="146422" y="289869"/>
                          <a:pt x="180020" y="30002"/>
                        </a:cubicBezTo>
                        <a:cubicBezTo>
                          <a:pt x="188238" y="-227"/>
                          <a:pt x="259111" y="-1843"/>
                          <a:pt x="360040" y="0"/>
                        </a:cubicBezTo>
                        <a:cubicBezTo>
                          <a:pt x="362038" y="180728"/>
                          <a:pt x="367850" y="376253"/>
                          <a:pt x="360040" y="597907"/>
                        </a:cubicBezTo>
                        <a:cubicBezTo>
                          <a:pt x="352230" y="819561"/>
                          <a:pt x="381949" y="943933"/>
                          <a:pt x="360040" y="1195813"/>
                        </a:cubicBezTo>
                        <a:cubicBezTo>
                          <a:pt x="338131" y="1447693"/>
                          <a:pt x="385355" y="1552012"/>
                          <a:pt x="360040" y="1831884"/>
                        </a:cubicBezTo>
                        <a:cubicBezTo>
                          <a:pt x="334725" y="2111756"/>
                          <a:pt x="339800" y="2148531"/>
                          <a:pt x="360040" y="2353462"/>
                        </a:cubicBezTo>
                        <a:cubicBezTo>
                          <a:pt x="380280" y="2558393"/>
                          <a:pt x="366556" y="2733323"/>
                          <a:pt x="360040" y="3065861"/>
                        </a:cubicBezTo>
                        <a:cubicBezTo>
                          <a:pt x="353524" y="3398399"/>
                          <a:pt x="331038" y="3603145"/>
                          <a:pt x="360040" y="3816425"/>
                        </a:cubicBezTo>
                        <a:close/>
                      </a:path>
                      <a:path w="360040" h="3816425" fill="none" extrusionOk="0">
                        <a:moveTo>
                          <a:pt x="360040" y="3816425"/>
                        </a:moveTo>
                        <a:cubicBezTo>
                          <a:pt x="260224" y="3817134"/>
                          <a:pt x="179092" y="3802395"/>
                          <a:pt x="180020" y="3786423"/>
                        </a:cubicBezTo>
                        <a:cubicBezTo>
                          <a:pt x="180403" y="3575068"/>
                          <a:pt x="167862" y="3385283"/>
                          <a:pt x="180020" y="3242747"/>
                        </a:cubicBezTo>
                        <a:cubicBezTo>
                          <a:pt x="192178" y="3100211"/>
                          <a:pt x="183629" y="2871278"/>
                          <a:pt x="180020" y="2628158"/>
                        </a:cubicBezTo>
                        <a:cubicBezTo>
                          <a:pt x="176411" y="2385038"/>
                          <a:pt x="163220" y="2228476"/>
                          <a:pt x="180020" y="2108120"/>
                        </a:cubicBezTo>
                        <a:cubicBezTo>
                          <a:pt x="196820" y="1987764"/>
                          <a:pt x="173542" y="1743998"/>
                          <a:pt x="180020" y="1422616"/>
                        </a:cubicBezTo>
                        <a:cubicBezTo>
                          <a:pt x="183607" y="1386627"/>
                          <a:pt x="105364" y="1401339"/>
                          <a:pt x="0" y="1392614"/>
                        </a:cubicBezTo>
                        <a:cubicBezTo>
                          <a:pt x="100439" y="1389749"/>
                          <a:pt x="179730" y="1376504"/>
                          <a:pt x="180020" y="1362612"/>
                        </a:cubicBezTo>
                        <a:cubicBezTo>
                          <a:pt x="206555" y="1099038"/>
                          <a:pt x="166353" y="936161"/>
                          <a:pt x="180020" y="736285"/>
                        </a:cubicBezTo>
                        <a:cubicBezTo>
                          <a:pt x="193687" y="536409"/>
                          <a:pt x="178824" y="369681"/>
                          <a:pt x="180020" y="30002"/>
                        </a:cubicBezTo>
                        <a:cubicBezTo>
                          <a:pt x="194975" y="4481"/>
                          <a:pt x="257796" y="1063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1.</a:t>
            </a:r>
            <a:r>
              <a:rPr lang="zh-CN" altLang="en-US" sz="9600" b="1" dirty="0">
                <a:latin typeface="Gill Sans MT" panose="020B0502020104020203" pitchFamily="34" charset="0"/>
                <a:ea typeface="Microsoft YaHei" panose="020B0503020204020204" pitchFamily="34" charset="-122"/>
              </a:rPr>
              <a:t> 什么是壁仞</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279671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69A8CB3-6BFB-D446-9155-2F557F45AA13}"/>
              </a:ext>
            </a:extLst>
          </p:cNvPr>
          <p:cNvSpPr>
            <a:spLocks noGrp="1"/>
          </p:cNvSpPr>
          <p:nvPr>
            <p:ph type="title"/>
          </p:nvPr>
        </p:nvSpPr>
        <p:spPr/>
        <p:txBody>
          <a:bodyPr/>
          <a:lstStyle/>
          <a:p>
            <a:r>
              <a:rPr lang="zh-CN" altLang="en-US" dirty="0"/>
              <a:t>壁仞科技：目标成为世界领先的智能计算系统企业</a:t>
            </a:r>
          </a:p>
        </p:txBody>
      </p:sp>
      <p:sp>
        <p:nvSpPr>
          <p:cNvPr id="4" name="内容占位符 3">
            <a:extLst>
              <a:ext uri="{FF2B5EF4-FFF2-40B4-BE49-F238E27FC236}">
                <a16:creationId xmlns:a16="http://schemas.microsoft.com/office/drawing/2014/main" id="{6129FF32-AAA0-CE4C-80EC-F57245249A68}"/>
              </a:ext>
            </a:extLst>
          </p:cNvPr>
          <p:cNvSpPr>
            <a:spLocks noGrp="1"/>
          </p:cNvSpPr>
          <p:nvPr>
            <p:ph sz="half" idx="1"/>
          </p:nvPr>
        </p:nvSpPr>
        <p:spPr>
          <a:xfrm>
            <a:off x="623635" y="1412776"/>
            <a:ext cx="10963473" cy="1080120"/>
          </a:xfrm>
        </p:spPr>
        <p:txBody>
          <a:bodyPr/>
          <a:lstStyle/>
          <a:p>
            <a:r>
              <a:rPr lang="zh-CN" altLang="en-US" dirty="0"/>
              <a:t>累计融资超</a:t>
            </a:r>
            <a:r>
              <a:rPr lang="en-US" altLang="zh-CN" dirty="0"/>
              <a:t>50</a:t>
            </a:r>
            <a:r>
              <a:rPr lang="zh-CN" altLang="en-US" dirty="0"/>
              <a:t>亿元人民币。创全球同行业初创企业融资纪录，成为成长最快的独角兽企业之一，顶尖投资机构 不仅给予资金支持，更带来了丰富的产业和战略资源。</a:t>
            </a:r>
          </a:p>
        </p:txBody>
      </p:sp>
      <p:pic>
        <p:nvPicPr>
          <p:cNvPr id="5" name="图片 4">
            <a:extLst>
              <a:ext uri="{FF2B5EF4-FFF2-40B4-BE49-F238E27FC236}">
                <a16:creationId xmlns:a16="http://schemas.microsoft.com/office/drawing/2014/main" id="{68733C1D-0534-8A45-A3E3-3B64F3F158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58021" y="3368861"/>
            <a:ext cx="5966844" cy="1458562"/>
          </a:xfrm>
          <a:prstGeom prst="rect">
            <a:avLst/>
          </a:prstGeom>
        </p:spPr>
      </p:pic>
    </p:spTree>
    <p:extLst>
      <p:ext uri="{BB962C8B-B14F-4D97-AF65-F5344CB8AC3E}">
        <p14:creationId xmlns:p14="http://schemas.microsoft.com/office/powerpoint/2010/main" val="350148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2BEF8F-CA58-1D44-AFAE-5D388D28216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57" b="-399"/>
          <a:stretch/>
        </p:blipFill>
        <p:spPr>
          <a:xfrm>
            <a:off x="-12284" y="-27384"/>
            <a:ext cx="12221329" cy="6885384"/>
          </a:xfrm>
          <a:prstGeom prst="rect">
            <a:avLst/>
          </a:prstGeom>
        </p:spPr>
      </p:pic>
    </p:spTree>
    <p:extLst>
      <p:ext uri="{BB962C8B-B14F-4D97-AF65-F5344CB8AC3E}">
        <p14:creationId xmlns:p14="http://schemas.microsoft.com/office/powerpoint/2010/main" val="427124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Gill Sans MT" panose="020B0502020104020203" pitchFamily="34" charset="0"/>
                <a:ea typeface="Microsoft YaHei" panose="020B0503020204020204" pitchFamily="34" charset="-122"/>
              </a:rPr>
              <a:t>2.</a:t>
            </a:r>
            <a:r>
              <a:rPr lang="zh-CN" altLang="en-US" sz="9600" b="1" dirty="0">
                <a:latin typeface="Gill Sans MT" panose="020B0502020104020203" pitchFamily="34" charset="0"/>
                <a:ea typeface="Microsoft YaHei" panose="020B0503020204020204" pitchFamily="34" charset="-122"/>
              </a:rPr>
              <a:t> 壁仞产品形态</a:t>
            </a:r>
            <a:endParaRPr lang="en-US" altLang="zh-CN" sz="9600" b="1"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4067395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D73F269-59F4-2043-B9AC-201127F5BCE4}"/>
              </a:ext>
            </a:extLst>
          </p:cNvPr>
          <p:cNvSpPr>
            <a:spLocks noGrp="1"/>
          </p:cNvSpPr>
          <p:nvPr>
            <p:ph type="title"/>
          </p:nvPr>
        </p:nvSpPr>
        <p:spPr/>
        <p:txBody>
          <a:bodyPr/>
          <a:lstStyle/>
          <a:p>
            <a:r>
              <a:rPr lang="en-US" altLang="zh-CN" dirty="0"/>
              <a:t>BR100</a:t>
            </a:r>
            <a:r>
              <a:rPr lang="zh-CN" altLang="en-US" dirty="0"/>
              <a:t>系列 通用</a:t>
            </a:r>
            <a:r>
              <a:rPr lang="en-US" altLang="zh-CN" dirty="0"/>
              <a:t>GPU</a:t>
            </a:r>
            <a:r>
              <a:rPr lang="zh-CN" altLang="en-US" dirty="0"/>
              <a:t>芯片</a:t>
            </a:r>
          </a:p>
        </p:txBody>
      </p:sp>
      <p:sp>
        <p:nvSpPr>
          <p:cNvPr id="4" name="内容占位符 3">
            <a:extLst>
              <a:ext uri="{FF2B5EF4-FFF2-40B4-BE49-F238E27FC236}">
                <a16:creationId xmlns:a16="http://schemas.microsoft.com/office/drawing/2014/main" id="{9C3F6666-2327-FF48-A074-F3513184C5A4}"/>
              </a:ext>
            </a:extLst>
          </p:cNvPr>
          <p:cNvSpPr>
            <a:spLocks noGrp="1"/>
          </p:cNvSpPr>
          <p:nvPr>
            <p:ph sz="half" idx="1"/>
          </p:nvPr>
        </p:nvSpPr>
        <p:spPr>
          <a:xfrm>
            <a:off x="5873347" y="1577685"/>
            <a:ext cx="2666433" cy="1224136"/>
          </a:xfrm>
        </p:spPr>
        <p:txBody>
          <a:bodyPr/>
          <a:lstStyle/>
          <a:p>
            <a:pPr marL="0" indent="0">
              <a:buNone/>
            </a:pPr>
            <a:r>
              <a:rPr lang="en-US" altLang="zh-CN" sz="2400" b="1" dirty="0"/>
              <a:t>1024T@BF16</a:t>
            </a:r>
          </a:p>
          <a:p>
            <a:pPr marL="0" indent="0">
              <a:buNone/>
            </a:pPr>
            <a:r>
              <a:rPr lang="zh-CN" altLang="en-US" dirty="0"/>
              <a:t>超高性能与能效比</a:t>
            </a:r>
          </a:p>
        </p:txBody>
      </p:sp>
      <p:sp>
        <p:nvSpPr>
          <p:cNvPr id="5" name="内容占位符 3">
            <a:extLst>
              <a:ext uri="{FF2B5EF4-FFF2-40B4-BE49-F238E27FC236}">
                <a16:creationId xmlns:a16="http://schemas.microsoft.com/office/drawing/2014/main" id="{D1BA2110-14D7-C247-B404-26E4FE16BD0A}"/>
              </a:ext>
            </a:extLst>
          </p:cNvPr>
          <p:cNvSpPr txBox="1">
            <a:spLocks/>
          </p:cNvSpPr>
          <p:nvPr/>
        </p:nvSpPr>
        <p:spPr>
          <a:xfrm>
            <a:off x="8899820" y="1577685"/>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a:t>7nm</a:t>
            </a:r>
            <a:r>
              <a:rPr lang="zh-CN" altLang="en-US" sz="2400" b="1" dirty="0"/>
              <a:t>与</a:t>
            </a:r>
            <a:r>
              <a:rPr lang="en-US" altLang="zh-CN" sz="2400" b="1" dirty="0"/>
              <a:t>Chiplet</a:t>
            </a:r>
          </a:p>
          <a:p>
            <a:pPr marL="0" indent="0">
              <a:buFontTx/>
              <a:buNone/>
            </a:pPr>
            <a:r>
              <a:rPr lang="zh-CN" altLang="en-US" dirty="0"/>
              <a:t>先进制程与封装工艺</a:t>
            </a:r>
          </a:p>
        </p:txBody>
      </p:sp>
      <p:sp>
        <p:nvSpPr>
          <p:cNvPr id="6" name="内容占位符 3">
            <a:extLst>
              <a:ext uri="{FF2B5EF4-FFF2-40B4-BE49-F238E27FC236}">
                <a16:creationId xmlns:a16="http://schemas.microsoft.com/office/drawing/2014/main" id="{C0373C15-2817-C64E-A310-52A264381A2C}"/>
              </a:ext>
            </a:extLst>
          </p:cNvPr>
          <p:cNvSpPr txBox="1">
            <a:spLocks/>
          </p:cNvSpPr>
          <p:nvPr/>
        </p:nvSpPr>
        <p:spPr>
          <a:xfrm>
            <a:off x="5878083" y="3233869"/>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a:t>PCIe5.0</a:t>
            </a:r>
            <a:r>
              <a:rPr lang="zh-CN" altLang="en-US" sz="2400" b="1" dirty="0"/>
              <a:t>与</a:t>
            </a:r>
            <a:r>
              <a:rPr lang="en-US" altLang="zh-CN" sz="2400" b="1" dirty="0"/>
              <a:t>CXL</a:t>
            </a:r>
            <a:endParaRPr lang="en-US" altLang="zh-CN" sz="2400" dirty="0"/>
          </a:p>
          <a:p>
            <a:pPr marL="0" indent="0">
              <a:buFontTx/>
              <a:buNone/>
            </a:pPr>
            <a:r>
              <a:rPr lang="zh-CN" altLang="en-US" dirty="0"/>
              <a:t>先进接口系统</a:t>
            </a:r>
          </a:p>
        </p:txBody>
      </p:sp>
      <p:sp>
        <p:nvSpPr>
          <p:cNvPr id="7" name="内容占位符 3">
            <a:extLst>
              <a:ext uri="{FF2B5EF4-FFF2-40B4-BE49-F238E27FC236}">
                <a16:creationId xmlns:a16="http://schemas.microsoft.com/office/drawing/2014/main" id="{8CA0738B-E1A9-0D48-9C9A-FF7FF116210A}"/>
              </a:ext>
            </a:extLst>
          </p:cNvPr>
          <p:cNvSpPr txBox="1">
            <a:spLocks/>
          </p:cNvSpPr>
          <p:nvPr/>
        </p:nvSpPr>
        <p:spPr>
          <a:xfrm>
            <a:off x="8904556" y="3233869"/>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sz="2400" b="1" dirty="0" err="1"/>
              <a:t>BLink</a:t>
            </a:r>
            <a:r>
              <a:rPr lang="en-US" altLang="zh-CN" sz="2400" b="1" dirty="0"/>
              <a:t>™</a:t>
            </a:r>
          </a:p>
          <a:p>
            <a:pPr marL="0" indent="0">
              <a:buFontTx/>
              <a:buNone/>
            </a:pPr>
            <a:r>
              <a:rPr lang="zh-CN" altLang="en-US" dirty="0"/>
              <a:t>先进互连系统</a:t>
            </a:r>
          </a:p>
        </p:txBody>
      </p:sp>
      <p:sp>
        <p:nvSpPr>
          <p:cNvPr id="8" name="内容占位符 3">
            <a:extLst>
              <a:ext uri="{FF2B5EF4-FFF2-40B4-BE49-F238E27FC236}">
                <a16:creationId xmlns:a16="http://schemas.microsoft.com/office/drawing/2014/main" id="{A3270E21-DEFF-5F4D-9CBE-B4140F41C874}"/>
              </a:ext>
            </a:extLst>
          </p:cNvPr>
          <p:cNvSpPr txBox="1">
            <a:spLocks/>
          </p:cNvSpPr>
          <p:nvPr/>
        </p:nvSpPr>
        <p:spPr>
          <a:xfrm>
            <a:off x="5873347" y="4941168"/>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2400" b="1" dirty="0"/>
              <a:t>浮点与整数型</a:t>
            </a:r>
            <a:endParaRPr lang="zh-CN" altLang="en-US" sz="2400" dirty="0"/>
          </a:p>
          <a:p>
            <a:pPr marL="0" indent="0">
              <a:buFontTx/>
              <a:buNone/>
            </a:pPr>
            <a:r>
              <a:rPr lang="zh-CN" altLang="en-US" dirty="0"/>
              <a:t>多数据精度支持</a:t>
            </a:r>
          </a:p>
        </p:txBody>
      </p:sp>
      <p:sp>
        <p:nvSpPr>
          <p:cNvPr id="9" name="内容占位符 3">
            <a:extLst>
              <a:ext uri="{FF2B5EF4-FFF2-40B4-BE49-F238E27FC236}">
                <a16:creationId xmlns:a16="http://schemas.microsoft.com/office/drawing/2014/main" id="{8D2A5185-AD53-B742-9F0A-6AC375AB3743}"/>
              </a:ext>
            </a:extLst>
          </p:cNvPr>
          <p:cNvSpPr txBox="1">
            <a:spLocks/>
          </p:cNvSpPr>
          <p:nvPr/>
        </p:nvSpPr>
        <p:spPr>
          <a:xfrm>
            <a:off x="8899820" y="4941168"/>
            <a:ext cx="2666433" cy="122413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2400" b="1" dirty="0"/>
              <a:t>最高支持</a:t>
            </a:r>
            <a:r>
              <a:rPr lang="en-US" altLang="zh-CN" sz="2400" b="1" dirty="0"/>
              <a:t>8</a:t>
            </a:r>
            <a:r>
              <a:rPr lang="zh-CN" altLang="en-US" sz="2400" b="1" dirty="0"/>
              <a:t>份</a:t>
            </a:r>
          </a:p>
          <a:p>
            <a:pPr marL="0" indent="0">
              <a:buFontTx/>
              <a:buNone/>
            </a:pPr>
            <a:r>
              <a:rPr lang="zh-CN" altLang="en-US" dirty="0"/>
              <a:t>安全虚拟实例（</a:t>
            </a:r>
            <a:r>
              <a:rPr lang="en-US" altLang="zh-CN" dirty="0"/>
              <a:t>SVI</a:t>
            </a:r>
            <a:r>
              <a:rPr lang="zh-CN" altLang="en-US" dirty="0"/>
              <a:t>）</a:t>
            </a:r>
          </a:p>
        </p:txBody>
      </p:sp>
      <p:pic>
        <p:nvPicPr>
          <p:cNvPr id="13" name="图片 12">
            <a:extLst>
              <a:ext uri="{FF2B5EF4-FFF2-40B4-BE49-F238E27FC236}">
                <a16:creationId xmlns:a16="http://schemas.microsoft.com/office/drawing/2014/main" id="{D9139E25-3EC4-4E4F-B4C1-BEF8776D029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9749" y="1988840"/>
            <a:ext cx="4966836" cy="3962787"/>
          </a:xfrm>
          <a:prstGeom prst="rect">
            <a:avLst/>
          </a:prstGeom>
        </p:spPr>
      </p:pic>
    </p:spTree>
    <p:extLst>
      <p:ext uri="{BB962C8B-B14F-4D97-AF65-F5344CB8AC3E}">
        <p14:creationId xmlns:p14="http://schemas.microsoft.com/office/powerpoint/2010/main" val="9372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39409</TotalTime>
  <Words>1470</Words>
  <Application>Microsoft Macintosh PowerPoint</Application>
  <PresentationFormat>自定义</PresentationFormat>
  <Paragraphs>267</Paragraphs>
  <Slides>26</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26</vt:i4>
      </vt:variant>
    </vt:vector>
  </HeadingPairs>
  <TitlesOfParts>
    <vt:vector size="44"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PowerPoint 演示文稿</vt:lpstr>
      <vt:lpstr>壁仞科技：目标成为世界领先的智能计算系统企业</vt:lpstr>
      <vt:lpstr>PowerPoint 演示文稿</vt:lpstr>
      <vt:lpstr>PowerPoint 演示文稿</vt:lpstr>
      <vt:lpstr>BR100系列 通用GPU芯片</vt:lpstr>
      <vt:lpstr>双 Die 设计</vt:lpstr>
      <vt:lpstr>壁砺™ 100</vt:lpstr>
      <vt:lpstr>壁砺™ 100 vs NV A100</vt:lpstr>
      <vt:lpstr>壁砺™100P</vt:lpstr>
      <vt:lpstr>OAM，OCP 开放加速模组</vt:lpstr>
      <vt:lpstr>壁砺™100 UBB</vt:lpstr>
      <vt:lpstr>海玄服务器</vt:lpstr>
      <vt:lpstr>壁砺™ 104</vt:lpstr>
      <vt:lpstr>壁砺™ 100 vs 壁砺™ 104</vt:lpstr>
      <vt:lpstr>壁砺™ 100 vs NV A100/H100</vt:lpstr>
      <vt:lpstr>PowerPoint 演示文稿</vt:lpstr>
      <vt:lpstr>BIRENSUPA 端到端全覆盖软件平台 —— 整体系统解决方案</vt:lpstr>
      <vt:lpstr>类 GPU 架构可提供相类似的 SIMT 编程方式</vt:lpstr>
      <vt:lpstr>BIRENSUPA 编程模型SDK与加速库 —— 编程模式与生态库</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6993</cp:revision>
  <dcterms:created xsi:type="dcterms:W3CDTF">2015-01-14T10:38:57Z</dcterms:created>
  <dcterms:modified xsi:type="dcterms:W3CDTF">2023-06-23T03:27:32Z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